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8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fGSXJ96S24Tv5Raio1oxDzKDI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EAE89E2-1780-4572-8FF3-185B9B24AD4B}">
  <a:tblStyle styleId="{AEAE89E2-1780-4572-8FF3-185B9B24AD4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E93A113-8CEC-47B0-AB34-C7806AB8F00B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nyder, Andrew" userId="S::asnyde20@kent.edu::f8a0a66e-fce7-4f56-ad64-a519992a7486" providerId="AD" clId="Web-{0F2B9B02-B8C1-712A-807E-8477226B61CE}"/>
    <pc:docChg chg="modSld">
      <pc:chgData name="Snyder, Andrew" userId="S::asnyde20@kent.edu::f8a0a66e-fce7-4f56-ad64-a519992a7486" providerId="AD" clId="Web-{0F2B9B02-B8C1-712A-807E-8477226B61CE}" dt="2022-02-15T16:01:47.040" v="0" actId="1076"/>
      <pc:docMkLst>
        <pc:docMk/>
      </pc:docMkLst>
      <pc:sldChg chg="modSp">
        <pc:chgData name="Snyder, Andrew" userId="S::asnyde20@kent.edu::f8a0a66e-fce7-4f56-ad64-a519992a7486" providerId="AD" clId="Web-{0F2B9B02-B8C1-712A-807E-8477226B61CE}" dt="2022-02-15T16:01:47.040" v="0" actId="1076"/>
        <pc:sldMkLst>
          <pc:docMk/>
          <pc:sldMk cId="0" sldId="273"/>
        </pc:sldMkLst>
        <pc:spChg chg="mod">
          <ac:chgData name="Snyder, Andrew" userId="S::asnyde20@kent.edu::f8a0a66e-fce7-4f56-ad64-a519992a7486" providerId="AD" clId="Web-{0F2B9B02-B8C1-712A-807E-8477226B61CE}" dt="2022-02-15T16:01:47.040" v="0" actId="1076"/>
          <ac:spMkLst>
            <pc:docMk/>
            <pc:sldMk cId="0" sldId="273"/>
            <ac:spMk id="345" creationId="{00000000-0000-0000-0000-000000000000}"/>
          </ac:spMkLst>
        </pc:spChg>
      </pc:sldChg>
    </pc:docChg>
  </pc:docChgLst>
  <pc:docChgLst>
    <pc:chgData name="Snyder, Andrew" userId="f8a0a66e-fce7-4f56-ad64-a519992a7486" providerId="ADAL" clId="{6932275F-E7E5-4227-9C9E-38B1ED94531B}"/>
    <pc:docChg chg="custSel modSld">
      <pc:chgData name="Snyder, Andrew" userId="f8a0a66e-fce7-4f56-ad64-a519992a7486" providerId="ADAL" clId="{6932275F-E7E5-4227-9C9E-38B1ED94531B}" dt="2022-03-25T14:48:41.902" v="124" actId="20577"/>
      <pc:docMkLst>
        <pc:docMk/>
      </pc:docMkLst>
      <pc:sldChg chg="delSp modSp mod">
        <pc:chgData name="Snyder, Andrew" userId="f8a0a66e-fce7-4f56-ad64-a519992a7486" providerId="ADAL" clId="{6932275F-E7E5-4227-9C9E-38B1ED94531B}" dt="2022-03-25T14:48:41.902" v="124" actId="20577"/>
        <pc:sldMkLst>
          <pc:docMk/>
          <pc:sldMk cId="0" sldId="274"/>
        </pc:sldMkLst>
        <pc:spChg chg="mod">
          <ac:chgData name="Snyder, Andrew" userId="f8a0a66e-fce7-4f56-ad64-a519992a7486" providerId="ADAL" clId="{6932275F-E7E5-4227-9C9E-38B1ED94531B}" dt="2022-03-11T17:25:54.695" v="60" actId="404"/>
          <ac:spMkLst>
            <pc:docMk/>
            <pc:sldMk cId="0" sldId="274"/>
            <ac:spMk id="353" creationId="{00000000-0000-0000-0000-000000000000}"/>
          </ac:spMkLst>
        </pc:spChg>
        <pc:spChg chg="mod">
          <ac:chgData name="Snyder, Andrew" userId="f8a0a66e-fce7-4f56-ad64-a519992a7486" providerId="ADAL" clId="{6932275F-E7E5-4227-9C9E-38B1ED94531B}" dt="2022-03-11T17:25:34.924" v="41" actId="1037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Snyder, Andrew" userId="f8a0a66e-fce7-4f56-ad64-a519992a7486" providerId="ADAL" clId="{6932275F-E7E5-4227-9C9E-38B1ED94531B}" dt="2022-03-11T17:25:26.075" v="34" actId="1076"/>
          <ac:spMkLst>
            <pc:docMk/>
            <pc:sldMk cId="0" sldId="274"/>
            <ac:spMk id="384" creationId="{00000000-0000-0000-0000-000000000000}"/>
          </ac:spMkLst>
        </pc:spChg>
        <pc:graphicFrameChg chg="mod modGraphic">
          <ac:chgData name="Snyder, Andrew" userId="f8a0a66e-fce7-4f56-ad64-a519992a7486" providerId="ADAL" clId="{6932275F-E7E5-4227-9C9E-38B1ED94531B}" dt="2022-03-25T14:48:41.902" v="124" actId="20577"/>
          <ac:graphicFrameMkLst>
            <pc:docMk/>
            <pc:sldMk cId="0" sldId="274"/>
            <ac:graphicFrameMk id="354" creationId="{00000000-0000-0000-0000-000000000000}"/>
          </ac:graphicFrameMkLst>
        </pc:graphicFrameChg>
        <pc:graphicFrameChg chg="del">
          <ac:chgData name="Snyder, Andrew" userId="f8a0a66e-fce7-4f56-ad64-a519992a7486" providerId="ADAL" clId="{6932275F-E7E5-4227-9C9E-38B1ED94531B}" dt="2022-03-11T17:25:21.357" v="32" actId="478"/>
          <ac:graphicFrameMkLst>
            <pc:docMk/>
            <pc:sldMk cId="0" sldId="274"/>
            <ac:graphicFrameMk id="355" creationId="{00000000-0000-0000-0000-000000000000}"/>
          </ac:graphicFrameMkLst>
        </pc:graphicFrameChg>
        <pc:graphicFrameChg chg="del">
          <ac:chgData name="Snyder, Andrew" userId="f8a0a66e-fce7-4f56-ad64-a519992a7486" providerId="ADAL" clId="{6932275F-E7E5-4227-9C9E-38B1ED94531B}" dt="2022-03-11T17:25:23.413" v="33" actId="478"/>
          <ac:graphicFrameMkLst>
            <pc:docMk/>
            <pc:sldMk cId="0" sldId="274"/>
            <ac:graphicFrameMk id="383" creationId="{00000000-0000-0000-0000-000000000000}"/>
          </ac:graphicFrameMkLst>
        </pc:graphicFrameChg>
        <pc:picChg chg="mod">
          <ac:chgData name="Snyder, Andrew" userId="f8a0a66e-fce7-4f56-ad64-a519992a7486" providerId="ADAL" clId="{6932275F-E7E5-4227-9C9E-38B1ED94531B}" dt="2022-03-11T17:25:27.623" v="35" actId="1076"/>
          <ac:picMkLst>
            <pc:docMk/>
            <pc:sldMk cId="0" sldId="274"/>
            <ac:picMk id="382" creationId="{00000000-0000-0000-0000-000000000000}"/>
          </ac:picMkLst>
        </pc:picChg>
      </pc:sldChg>
      <pc:sldChg chg="modSp mod">
        <pc:chgData name="Snyder, Andrew" userId="f8a0a66e-fce7-4f56-ad64-a519992a7486" providerId="ADAL" clId="{6932275F-E7E5-4227-9C9E-38B1ED94531B}" dt="2022-03-11T17:26:15.706" v="62" actId="6549"/>
        <pc:sldMkLst>
          <pc:docMk/>
          <pc:sldMk cId="0" sldId="275"/>
        </pc:sldMkLst>
        <pc:spChg chg="mod">
          <ac:chgData name="Snyder, Andrew" userId="f8a0a66e-fce7-4f56-ad64-a519992a7486" providerId="ADAL" clId="{6932275F-E7E5-4227-9C9E-38B1ED94531B}" dt="2022-03-11T17:26:15.706" v="62" actId="6549"/>
          <ac:spMkLst>
            <pc:docMk/>
            <pc:sldMk cId="0" sldId="275"/>
            <ac:spMk id="390" creationId="{00000000-0000-0000-0000-000000000000}"/>
          </ac:spMkLst>
        </pc:spChg>
        <pc:picChg chg="mod">
          <ac:chgData name="Snyder, Andrew" userId="f8a0a66e-fce7-4f56-ad64-a519992a7486" providerId="ADAL" clId="{6932275F-E7E5-4227-9C9E-38B1ED94531B}" dt="2022-03-11T17:26:12.806" v="61" actId="1076"/>
          <ac:picMkLst>
            <pc:docMk/>
            <pc:sldMk cId="0" sldId="275"/>
            <ac:picMk id="393" creationId="{00000000-0000-0000-0000-000000000000}"/>
          </ac:picMkLst>
        </pc:picChg>
      </pc:sldChg>
      <pc:sldChg chg="modSp mod">
        <pc:chgData name="Snyder, Andrew" userId="f8a0a66e-fce7-4f56-ad64-a519992a7486" providerId="ADAL" clId="{6932275F-E7E5-4227-9C9E-38B1ED94531B}" dt="2022-03-11T17:26:19.601" v="63" actId="1076"/>
        <pc:sldMkLst>
          <pc:docMk/>
          <pc:sldMk cId="0" sldId="276"/>
        </pc:sldMkLst>
        <pc:spChg chg="mod">
          <ac:chgData name="Snyder, Andrew" userId="f8a0a66e-fce7-4f56-ad64-a519992a7486" providerId="ADAL" clId="{6932275F-E7E5-4227-9C9E-38B1ED94531B}" dt="2022-03-11T17:26:19.601" v="63" actId="1076"/>
          <ac:spMkLst>
            <pc:docMk/>
            <pc:sldMk cId="0" sldId="276"/>
            <ac:spMk id="399" creationId="{00000000-0000-0000-0000-000000000000}"/>
          </ac:spMkLst>
        </pc:spChg>
      </pc:sldChg>
      <pc:sldChg chg="modSp mod">
        <pc:chgData name="Snyder, Andrew" userId="f8a0a66e-fce7-4f56-ad64-a519992a7486" providerId="ADAL" clId="{6932275F-E7E5-4227-9C9E-38B1ED94531B}" dt="2022-03-11T17:26:39.357" v="80" actId="20577"/>
        <pc:sldMkLst>
          <pc:docMk/>
          <pc:sldMk cId="2813472587" sldId="278"/>
        </pc:sldMkLst>
        <pc:spChg chg="mod">
          <ac:chgData name="Snyder, Andrew" userId="f8a0a66e-fce7-4f56-ad64-a519992a7486" providerId="ADAL" clId="{6932275F-E7E5-4227-9C9E-38B1ED94531B}" dt="2022-03-11T17:26:39.357" v="80" actId="20577"/>
          <ac:spMkLst>
            <pc:docMk/>
            <pc:sldMk cId="2813472587" sldId="278"/>
            <ac:spMk id="261" creationId="{00000000-0000-0000-0000-000000000000}"/>
          </ac:spMkLst>
        </pc:spChg>
        <pc:spChg chg="mod">
          <ac:chgData name="Snyder, Andrew" userId="f8a0a66e-fce7-4f56-ad64-a519992a7486" providerId="ADAL" clId="{6932275F-E7E5-4227-9C9E-38B1ED94531B}" dt="2022-03-11T17:26:31.536" v="67" actId="403"/>
          <ac:spMkLst>
            <pc:docMk/>
            <pc:sldMk cId="2813472587" sldId="278"/>
            <ac:spMk id="26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" name="Google Shape;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" name="Google Shape;7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Organizations listed in yellow have been approached and are interested in participating but are pending formal commitment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/>
          </a:p>
        </p:txBody>
      </p:sp>
      <p:sp>
        <p:nvSpPr>
          <p:cNvPr id="259" name="Google Shape;2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Organizations listed in yellow have been approached and are interested in participating but are pending formal commitment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/>
          </a:p>
        </p:txBody>
      </p:sp>
      <p:sp>
        <p:nvSpPr>
          <p:cNvPr id="259" name="Google Shape;2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1866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n=379 (95% confidence, 5% margin of error, assuming population size of 24,346)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Total Summit Co. Population – 541,013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Estimated Total LGBTQ+ Population (4.5% Gallop, 2017) – 24,346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20% response rate need to invite 1895 individuals to complete the survey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7" name="Google Shape;26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https://cct.org/wp-content/uploads/2015/05/LGBTCommunityNeedsAssessment.pdf</a:t>
            </a:r>
            <a:endParaRPr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5" name="Google Shape;28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6" name="Google Shape;31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https://secure2.convio.net/ksu/site/SPageServer;jsessionid=00000000.app260a?pagename=give&amp;form_id=4621&amp;designee=4570&amp;catId=1382#/ </a:t>
            </a:r>
            <a:endParaRPr/>
          </a:p>
        </p:txBody>
      </p:sp>
      <p:sp>
        <p:nvSpPr>
          <p:cNvPr id="322" name="Google Shape;32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9" name="Google Shape;349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7" name="Google Shape;38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9bece067b4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9bece067b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3" name="Google Shape;40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One">
  <p:cSld name="Title Slide On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1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-1" y="2677"/>
            <a:ext cx="12193683" cy="589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1"/>
          <p:cNvPicPr preferRelativeResize="0"/>
          <p:nvPr/>
        </p:nvPicPr>
        <p:blipFill rotWithShape="1">
          <a:blip r:embed="rId4">
            <a:alphaModFix amt="15000"/>
          </a:blip>
          <a:srcRect/>
          <a:stretch/>
        </p:blipFill>
        <p:spPr>
          <a:xfrm>
            <a:off x="0" y="0"/>
            <a:ext cx="519836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1"/>
          <p:cNvSpPr/>
          <p:nvPr/>
        </p:nvSpPr>
        <p:spPr>
          <a:xfrm>
            <a:off x="0" y="0"/>
            <a:ext cx="253341" cy="2042556"/>
          </a:xfrm>
          <a:custGeom>
            <a:avLst/>
            <a:gdLst/>
            <a:ahLst/>
            <a:cxnLst/>
            <a:rect l="l" t="t" r="r" b="b"/>
            <a:pathLst>
              <a:path w="253341" h="2042556" extrusionOk="0">
                <a:moveTo>
                  <a:pt x="0" y="0"/>
                </a:moveTo>
                <a:lnTo>
                  <a:pt x="253341" y="0"/>
                </a:lnTo>
                <a:lnTo>
                  <a:pt x="253341" y="2042556"/>
                </a:lnTo>
                <a:lnTo>
                  <a:pt x="0" y="1975262"/>
                </a:lnTo>
                <a:lnTo>
                  <a:pt x="0" y="0"/>
                </a:lnTo>
                <a:close/>
              </a:path>
            </a:pathLst>
          </a:custGeom>
          <a:solidFill>
            <a:srgbClr val="07305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78927" y="758283"/>
            <a:ext cx="4767239" cy="4770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37807" y="5751174"/>
            <a:ext cx="2485668" cy="76606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1"/>
          <p:cNvSpPr/>
          <p:nvPr/>
        </p:nvSpPr>
        <p:spPr>
          <a:xfrm>
            <a:off x="-1" y="6723193"/>
            <a:ext cx="12192000" cy="1449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Two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22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-1" y="2677"/>
            <a:ext cx="12193683" cy="589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22"/>
          <p:cNvPicPr preferRelativeResize="0"/>
          <p:nvPr/>
        </p:nvPicPr>
        <p:blipFill rotWithShape="1">
          <a:blip r:embed="rId4">
            <a:alphaModFix amt="15000"/>
          </a:blip>
          <a:srcRect/>
          <a:stretch/>
        </p:blipFill>
        <p:spPr>
          <a:xfrm>
            <a:off x="0" y="0"/>
            <a:ext cx="519836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2"/>
          <p:cNvSpPr/>
          <p:nvPr/>
        </p:nvSpPr>
        <p:spPr>
          <a:xfrm>
            <a:off x="0" y="0"/>
            <a:ext cx="253341" cy="2042556"/>
          </a:xfrm>
          <a:custGeom>
            <a:avLst/>
            <a:gdLst/>
            <a:ahLst/>
            <a:cxnLst/>
            <a:rect l="l" t="t" r="r" b="b"/>
            <a:pathLst>
              <a:path w="253341" h="2042556" extrusionOk="0">
                <a:moveTo>
                  <a:pt x="0" y="0"/>
                </a:moveTo>
                <a:lnTo>
                  <a:pt x="253341" y="0"/>
                </a:lnTo>
                <a:lnTo>
                  <a:pt x="253341" y="2042556"/>
                </a:lnTo>
                <a:lnTo>
                  <a:pt x="0" y="1975262"/>
                </a:lnTo>
                <a:lnTo>
                  <a:pt x="0" y="0"/>
                </a:lnTo>
                <a:close/>
              </a:path>
            </a:pathLst>
          </a:custGeom>
          <a:solidFill>
            <a:srgbClr val="07305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37807" y="5751174"/>
            <a:ext cx="2485668" cy="76606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2"/>
          <p:cNvSpPr/>
          <p:nvPr/>
        </p:nvSpPr>
        <p:spPr>
          <a:xfrm>
            <a:off x="-1" y="6723193"/>
            <a:ext cx="12192000" cy="1449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5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-1" y="2677"/>
            <a:ext cx="12193683" cy="589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25"/>
          <p:cNvPicPr preferRelativeResize="0"/>
          <p:nvPr/>
        </p:nvPicPr>
        <p:blipFill rotWithShape="1">
          <a:blip r:embed="rId4">
            <a:alphaModFix amt="15000"/>
          </a:blip>
          <a:srcRect/>
          <a:stretch/>
        </p:blipFill>
        <p:spPr>
          <a:xfrm>
            <a:off x="0" y="0"/>
            <a:ext cx="519836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5"/>
          <p:cNvSpPr/>
          <p:nvPr/>
        </p:nvSpPr>
        <p:spPr>
          <a:xfrm>
            <a:off x="0" y="0"/>
            <a:ext cx="253341" cy="2042556"/>
          </a:xfrm>
          <a:custGeom>
            <a:avLst/>
            <a:gdLst/>
            <a:ahLst/>
            <a:cxnLst/>
            <a:rect l="l" t="t" r="r" b="b"/>
            <a:pathLst>
              <a:path w="253341" h="2042556" extrusionOk="0">
                <a:moveTo>
                  <a:pt x="0" y="0"/>
                </a:moveTo>
                <a:lnTo>
                  <a:pt x="253341" y="0"/>
                </a:lnTo>
                <a:lnTo>
                  <a:pt x="253341" y="2042556"/>
                </a:lnTo>
                <a:lnTo>
                  <a:pt x="0" y="1975262"/>
                </a:lnTo>
                <a:lnTo>
                  <a:pt x="0" y="0"/>
                </a:lnTo>
                <a:close/>
              </a:path>
            </a:pathLst>
          </a:custGeom>
          <a:solidFill>
            <a:srgbClr val="07305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5"/>
          <p:cNvSpPr/>
          <p:nvPr/>
        </p:nvSpPr>
        <p:spPr>
          <a:xfrm>
            <a:off x="-1" y="6723193"/>
            <a:ext cx="12192000" cy="1449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5"/>
          <p:cNvSpPr txBox="1">
            <a:spLocks noGrp="1"/>
          </p:cNvSpPr>
          <p:nvPr>
            <p:ph type="ctrTitle"/>
          </p:nvPr>
        </p:nvSpPr>
        <p:spPr>
          <a:xfrm>
            <a:off x="1524000" y="4589782"/>
            <a:ext cx="9144000" cy="1088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subTitle" idx="1"/>
          </p:nvPr>
        </p:nvSpPr>
        <p:spPr>
          <a:xfrm>
            <a:off x="1524000" y="5678310"/>
            <a:ext cx="9144000" cy="103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56" name="Google Shape;56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38700" y="2166290"/>
            <a:ext cx="2491740" cy="2414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3341" y="0"/>
            <a:ext cx="11938658" cy="59842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07305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Font typeface="Arial"/>
              <a:buChar char="•"/>
              <a:defRPr sz="2400" b="1" i="0" u="none" strike="noStrike" cap="none">
                <a:solidFill>
                  <a:srgbClr val="07305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" name="Google Shape;14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15047" y="6051790"/>
            <a:ext cx="1769350" cy="520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0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0"/>
          <p:cNvSpPr/>
          <p:nvPr/>
        </p:nvSpPr>
        <p:spPr>
          <a:xfrm>
            <a:off x="1" y="6675062"/>
            <a:ext cx="10209790" cy="188163"/>
          </a:xfrm>
          <a:prstGeom prst="rect">
            <a:avLst/>
          </a:prstGeom>
          <a:solidFill>
            <a:srgbClr val="07305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0"/>
          <p:cNvSpPr/>
          <p:nvPr/>
        </p:nvSpPr>
        <p:spPr>
          <a:xfrm>
            <a:off x="9817768" y="6675062"/>
            <a:ext cx="2374232" cy="188163"/>
          </a:xfrm>
          <a:custGeom>
            <a:avLst/>
            <a:gdLst/>
            <a:ahLst/>
            <a:cxnLst/>
            <a:rect l="l" t="t" r="r" b="b"/>
            <a:pathLst>
              <a:path w="2683566" h="165653" extrusionOk="0">
                <a:moveTo>
                  <a:pt x="2670314" y="165653"/>
                </a:moveTo>
                <a:lnTo>
                  <a:pt x="165653" y="165653"/>
                </a:lnTo>
                <a:lnTo>
                  <a:pt x="0" y="0"/>
                </a:lnTo>
                <a:lnTo>
                  <a:pt x="2683566" y="0"/>
                </a:lnTo>
                <a:lnTo>
                  <a:pt x="2670314" y="16565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0"/>
          <p:cNvSpPr/>
          <p:nvPr/>
        </p:nvSpPr>
        <p:spPr>
          <a:xfrm>
            <a:off x="0" y="0"/>
            <a:ext cx="253341" cy="2042556"/>
          </a:xfrm>
          <a:custGeom>
            <a:avLst/>
            <a:gdLst/>
            <a:ahLst/>
            <a:cxnLst/>
            <a:rect l="l" t="t" r="r" b="b"/>
            <a:pathLst>
              <a:path w="253341" h="2042556" extrusionOk="0">
                <a:moveTo>
                  <a:pt x="0" y="0"/>
                </a:moveTo>
                <a:lnTo>
                  <a:pt x="253341" y="0"/>
                </a:lnTo>
                <a:lnTo>
                  <a:pt x="253341" y="2042556"/>
                </a:lnTo>
                <a:lnTo>
                  <a:pt x="0" y="1975262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0"/>
          <p:cNvSpPr txBox="1"/>
          <p:nvPr/>
        </p:nvSpPr>
        <p:spPr>
          <a:xfrm>
            <a:off x="149629" y="6244525"/>
            <a:ext cx="6885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snyder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20.jp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rizonsfoundation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hyperlink" Target="https://cct.org/wp-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 txBox="1">
            <a:spLocks noGrp="1"/>
          </p:cNvSpPr>
          <p:nvPr>
            <p:ph type="ctrTitle"/>
          </p:nvPr>
        </p:nvSpPr>
        <p:spPr>
          <a:xfrm>
            <a:off x="156796" y="744084"/>
            <a:ext cx="1187840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3456"/>
              <a:buFont typeface="Arial"/>
              <a:buNone/>
            </a:pPr>
            <a:br>
              <a:rPr lang="en-US" sz="4293"/>
            </a:br>
            <a:r>
              <a:rPr lang="en-US" sz="4293"/>
              <a:t>Greater Akron LGBTQ+ Community Needs Assessment Project Proposal</a:t>
            </a:r>
            <a:br>
              <a:rPr lang="en-US" sz="3563"/>
            </a:br>
            <a:br>
              <a:rPr lang="en-US" sz="3563"/>
            </a:br>
            <a:r>
              <a:rPr lang="en-US" sz="2511"/>
              <a:t>Andrew M. Snyder</a:t>
            </a:r>
            <a:br>
              <a:rPr lang="en-US" sz="2511"/>
            </a:br>
            <a:r>
              <a:rPr lang="en-US" sz="1296" b="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www.amsnyder.com</a:t>
            </a:r>
            <a:endParaRPr sz="3563" b="0">
              <a:solidFill>
                <a:schemeClr val="lt1"/>
              </a:solidFill>
            </a:endParaRPr>
          </a:p>
        </p:txBody>
      </p:sp>
      <p:pic>
        <p:nvPicPr>
          <p:cNvPr id="74" name="Google Shape;74;p2" descr="he or hi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167" y="2933117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2" descr="Bitmoji 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2233" y="3429000"/>
            <a:ext cx="3252884" cy="3252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title"/>
          </p:nvPr>
        </p:nvSpPr>
        <p:spPr>
          <a:xfrm>
            <a:off x="85049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The Value of Community Needs Assessments (CNA)</a:t>
            </a:r>
            <a:endParaRPr/>
          </a:p>
        </p:txBody>
      </p:sp>
      <p:sp>
        <p:nvSpPr>
          <p:cNvPr id="81" name="Google Shape;81;p3"/>
          <p:cNvSpPr txBox="1">
            <a:spLocks noGrp="1"/>
          </p:cNvSpPr>
          <p:nvPr>
            <p:ph type="body" idx="1"/>
          </p:nvPr>
        </p:nvSpPr>
        <p:spPr>
          <a:xfrm>
            <a:off x="838200" y="2092569"/>
            <a:ext cx="10515600" cy="4084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None/>
            </a:pPr>
            <a:r>
              <a:rPr lang="en-US" dirty="0"/>
              <a:t>“Community Needs Assessments (CNA) synthesize and disseminate valuable information to support and validate decision making and commitments to implementing community health interventions, resources and investments.</a:t>
            </a:r>
            <a:endParaRPr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None/>
            </a:pPr>
            <a:r>
              <a:rPr lang="en-US" dirty="0"/>
              <a:t>Capturing insight about the current health status and potential accomplishments/deficiencies in community services and community resources that would inform key stakeholders (with-in and outside of the healthcare sector) committed to delivering culturally competent services contributing to overall improved health status of the target population.”</a:t>
            </a:r>
            <a:endParaRPr dirty="0"/>
          </a:p>
        </p:txBody>
      </p:sp>
      <p:sp>
        <p:nvSpPr>
          <p:cNvPr id="82" name="Google Shape;82;p3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Vision for Greater Akron LGBTQ+ CNA</a:t>
            </a:r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body" idx="1"/>
          </p:nvPr>
        </p:nvSpPr>
        <p:spPr>
          <a:xfrm>
            <a:off x="838200" y="2048608"/>
            <a:ext cx="10515600" cy="412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860"/>
              <a:buChar char="•"/>
            </a:pPr>
            <a:r>
              <a:rPr lang="en-US" sz="2000" dirty="0"/>
              <a:t>Project coordinated by Andrew Snyder, PI</a:t>
            </a:r>
            <a:endParaRPr sz="200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860"/>
              <a:buChar char="•"/>
            </a:pPr>
            <a:r>
              <a:rPr lang="en-US" sz="2000" dirty="0"/>
              <a:t>Conducted in full collaboration with community</a:t>
            </a:r>
            <a:endParaRPr dirty="0"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5"/>
              <a:buChar char="•"/>
            </a:pPr>
            <a:r>
              <a:rPr lang="en-US" sz="1395" dirty="0"/>
              <a:t>Full list of key community partnerships to be identified and secured</a:t>
            </a:r>
            <a:endParaRPr dirty="0"/>
          </a:p>
          <a:p>
            <a:pPr marL="1600200" lvl="3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240"/>
              <a:buChar char="•"/>
            </a:pPr>
            <a:r>
              <a:rPr lang="en-US" sz="1240" dirty="0"/>
              <a:t>Likely to be a large number (50+)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1860"/>
              <a:buChar char="•"/>
            </a:pPr>
            <a:r>
              <a:rPr lang="en-US" sz="1860" dirty="0"/>
              <a:t>Research driven framework &amp; values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50"/>
              <a:buChar char="•"/>
            </a:pPr>
            <a:r>
              <a:rPr lang="en-US" sz="1550" dirty="0"/>
              <a:t>Apply community based participatory research (CBPR) principles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50"/>
              <a:buChar char="•"/>
            </a:pPr>
            <a:r>
              <a:rPr lang="en-US" sz="1550" dirty="0"/>
              <a:t>Holistic view of health and wellness in the community (8 domains)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50"/>
              <a:buChar char="•"/>
            </a:pPr>
            <a:r>
              <a:rPr lang="en-US" sz="1550" dirty="0"/>
              <a:t>Intentionally inclusive approach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50"/>
              <a:buChar char="•"/>
            </a:pPr>
            <a:r>
              <a:rPr lang="en-US" sz="1550" dirty="0"/>
              <a:t>Findings are disseminated in a way that all people can understand, access and utilize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1860"/>
              <a:buChar char="•"/>
            </a:pPr>
            <a:r>
              <a:rPr lang="en-US" sz="1860" dirty="0"/>
              <a:t>Sustainability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50"/>
              <a:buChar char="•"/>
            </a:pPr>
            <a:r>
              <a:rPr lang="en-US" sz="1550" dirty="0"/>
              <a:t>Creating a plan to keep the initiative alive and ongoing</a:t>
            </a:r>
            <a:endParaRPr dirty="0"/>
          </a:p>
        </p:txBody>
      </p:sp>
      <p:sp>
        <p:nvSpPr>
          <p:cNvPr id="91" name="Google Shape;91;p4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92" name="Google Shape;92;p4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Overarching Goals</a:t>
            </a:r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body" idx="1"/>
          </p:nvPr>
        </p:nvSpPr>
        <p:spPr>
          <a:xfrm>
            <a:off x="838200" y="158273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/>
              <a:t>Increase awareness about public health as it relates to the LGBTQ+ community in Greater Akron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/>
              <a:t>Describe the local LGBTQ+ population demographically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Currently unassessed, relying on estimates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/>
              <a:t>Describe current status and resources available to the local LGBTQ+ community by domain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Identify the strengths and achievements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Identify weaknesses and unmet needs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/>
              <a:t>Develop recommendations that inform future investments and decision-making for the local LGBTQ+ community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/>
              <a:t>Strengthen partnerships within the local public health system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None/>
            </a:pPr>
            <a:endParaRPr/>
          </a:p>
        </p:txBody>
      </p:sp>
      <p:sp>
        <p:nvSpPr>
          <p:cNvPr id="99" name="Google Shape;99;p5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100" name="Google Shape;100;p5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101" name="Google Shape;101;p5" descr="Clientmoj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7690" y="-311377"/>
            <a:ext cx="1819470" cy="181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What Makes Our Community Needs Assessment Special</a:t>
            </a:r>
            <a:endParaRPr/>
          </a:p>
        </p:txBody>
      </p:sp>
      <p:sp>
        <p:nvSpPr>
          <p:cNvPr id="107" name="Google Shape;107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/>
          </a:p>
        </p:txBody>
      </p:sp>
      <p:sp>
        <p:nvSpPr>
          <p:cNvPr id="108" name="Google Shape;108;p6"/>
          <p:cNvSpPr txBox="1">
            <a:spLocks noGrp="1"/>
          </p:cNvSpPr>
          <p:nvPr>
            <p:ph type="dt" idx="4294967295"/>
          </p:nvPr>
        </p:nvSpPr>
        <p:spPr>
          <a:xfrm>
            <a:off x="0" y="6245225"/>
            <a:ext cx="1222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Community Based Participatory Research Principles Applied to Community Needs Assessment</a:t>
            </a:r>
            <a:endParaRPr/>
          </a:p>
        </p:txBody>
      </p:sp>
      <p:graphicFrame>
        <p:nvGraphicFramePr>
          <p:cNvPr id="114" name="Google Shape;114;p7"/>
          <p:cNvGraphicFramePr/>
          <p:nvPr/>
        </p:nvGraphicFramePr>
        <p:xfrm>
          <a:off x="838199" y="1690688"/>
          <a:ext cx="10734675" cy="4196135"/>
        </p:xfrm>
        <a:graphic>
          <a:graphicData uri="http://schemas.openxmlformats.org/drawingml/2006/table">
            <a:tbl>
              <a:tblPr firstRow="1" bandRow="1">
                <a:noFill/>
                <a:tableStyleId>{AEAE89E2-1780-4572-8FF3-185B9B24AD4B}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/>
                        <a:t>CBPR Principle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07305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strike="noStrike" cap="none"/>
                        <a:t>Community Needs Assessment Application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0730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7305D"/>
                          </a:solidFill>
                        </a:rPr>
                        <a:t>Community as unit of identity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7305D"/>
                          </a:solidFill>
                        </a:rPr>
                        <a:t>“Community” of focus is defined in conversation with community members, not by hospital service are or stereotypical demographic categorization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7305D"/>
                          </a:solidFill>
                        </a:rPr>
                        <a:t>Emphasis on strengths and resources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7305D"/>
                          </a:solidFill>
                        </a:rPr>
                        <a:t>Deficit-based, top-down approach is replaced with an emphasis on community assets and what is already working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7305D"/>
                          </a:solidFill>
                        </a:rPr>
                        <a:t>Collaborative involvement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7305D"/>
                          </a:solidFill>
                        </a:rPr>
                        <a:t>Diverse community members are involved in every phase of the CNA process from design to evaluation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7305D"/>
                          </a:solidFill>
                        </a:rPr>
                        <a:t>Mutual benefit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7305D"/>
                          </a:solidFill>
                        </a:rPr>
                        <a:t>Process is designed to benefit all stakeholders, not just help hospital meet their regulatory requirements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7305D"/>
                          </a:solidFill>
                        </a:rPr>
                        <a:t>Empowering processes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7305D"/>
                          </a:solidFill>
                        </a:rPr>
                        <a:t>Process focusses on shared power and equity in the process, relinquishing control from the hospital to as many stakeholders as possible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7305D"/>
                          </a:solidFill>
                        </a:rPr>
                        <a:t>Cyclical, iterative process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7305D"/>
                          </a:solidFill>
                        </a:rPr>
                        <a:t>Static, linear process is replaced with an on-going cycle of data collection, analysis, planning and evaluation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7305D"/>
                          </a:solidFill>
                        </a:rPr>
                        <a:t>Positive and ecological perspectives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7305D"/>
                          </a:solidFill>
                        </a:rPr>
                        <a:t>Overemphasis on deficits and individualized health outcomes is replaced with a contextual focus that assume potential for progress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7305D"/>
                          </a:solidFill>
                        </a:rPr>
                        <a:t>Shared knowledge 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7305D"/>
                          </a:solidFill>
                        </a:rPr>
                        <a:t>Findings are disseminated in a way that all people can understand, access and utilize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7305D"/>
                          </a:solidFill>
                        </a:rPr>
                        <a:t>Long-term commitment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7305D"/>
                          </a:solidFill>
                        </a:rPr>
                        <a:t>While CNAs are more than a three-year process, hospitals choose a long-term investment beyond the reporting period or the tax year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T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7305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5" name="Google Shape;115;p7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116" name="Google Shape;116;p7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(Kirk, C. et al, 2016)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Holistic Approach:</a:t>
            </a:r>
            <a:br>
              <a:rPr lang="en-US"/>
            </a:br>
            <a:r>
              <a:rPr lang="en-US"/>
              <a:t>8 Domains of Health</a:t>
            </a:r>
            <a:endParaRPr/>
          </a:p>
        </p:txBody>
      </p:sp>
      <p:sp>
        <p:nvSpPr>
          <p:cNvPr id="122" name="Google Shape;122;p8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123" name="Google Shape;123;p8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grpSp>
        <p:nvGrpSpPr>
          <p:cNvPr id="124" name="Google Shape;124;p8"/>
          <p:cNvGrpSpPr/>
          <p:nvPr/>
        </p:nvGrpSpPr>
        <p:grpSpPr>
          <a:xfrm>
            <a:off x="5385477" y="458384"/>
            <a:ext cx="5968323" cy="5418665"/>
            <a:chOff x="932353" y="0"/>
            <a:chExt cx="5968323" cy="5418665"/>
          </a:xfrm>
        </p:grpSpPr>
        <p:sp>
          <p:nvSpPr>
            <p:cNvPr id="125" name="Google Shape;125;p8"/>
            <p:cNvSpPr/>
            <p:nvPr/>
          </p:nvSpPr>
          <p:spPr>
            <a:xfrm rot="10800000">
              <a:off x="1495556" y="0"/>
              <a:ext cx="5405120" cy="536465"/>
            </a:xfrm>
            <a:prstGeom prst="homePlate">
              <a:avLst>
                <a:gd name="adj" fmla="val 50000"/>
              </a:avLst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8"/>
            <p:cNvSpPr txBox="1"/>
            <p:nvPr/>
          </p:nvSpPr>
          <p:spPr>
            <a:xfrm>
              <a:off x="1629672" y="0"/>
              <a:ext cx="5271004" cy="53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6550" tIns="91425" rIns="17067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Health &amp; Wellness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944246" y="2420"/>
              <a:ext cx="536465" cy="536465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8"/>
            <p:cNvSpPr/>
            <p:nvPr/>
          </p:nvSpPr>
          <p:spPr>
            <a:xfrm rot="10800000">
              <a:off x="1495556" y="699588"/>
              <a:ext cx="5405120" cy="536465"/>
            </a:xfrm>
            <a:prstGeom prst="homePlate">
              <a:avLst>
                <a:gd name="adj" fmla="val 50000"/>
              </a:avLst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8"/>
            <p:cNvSpPr txBox="1"/>
            <p:nvPr/>
          </p:nvSpPr>
          <p:spPr>
            <a:xfrm>
              <a:off x="1629672" y="699588"/>
              <a:ext cx="5271004" cy="53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6550" tIns="91425" rIns="17067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Religion &amp; Spirituality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944246" y="633517"/>
              <a:ext cx="536465" cy="536465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8"/>
            <p:cNvSpPr/>
            <p:nvPr/>
          </p:nvSpPr>
          <p:spPr>
            <a:xfrm rot="10800000">
              <a:off x="1495556" y="1396193"/>
              <a:ext cx="5405120" cy="536465"/>
            </a:xfrm>
            <a:prstGeom prst="homePlate">
              <a:avLst>
                <a:gd name="adj" fmla="val 50000"/>
              </a:avLst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8"/>
            <p:cNvSpPr txBox="1"/>
            <p:nvPr/>
          </p:nvSpPr>
          <p:spPr>
            <a:xfrm>
              <a:off x="1629672" y="1396193"/>
              <a:ext cx="5271004" cy="53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6550" tIns="91425" rIns="17067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Education &amp; Literacy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944246" y="1330122"/>
              <a:ext cx="536465" cy="536465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8"/>
            <p:cNvSpPr/>
            <p:nvPr/>
          </p:nvSpPr>
          <p:spPr>
            <a:xfrm rot="10800000">
              <a:off x="1495556" y="2092798"/>
              <a:ext cx="5405120" cy="536465"/>
            </a:xfrm>
            <a:prstGeom prst="homePlate">
              <a:avLst>
                <a:gd name="adj" fmla="val 50000"/>
              </a:avLst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8"/>
            <p:cNvSpPr txBox="1"/>
            <p:nvPr/>
          </p:nvSpPr>
          <p:spPr>
            <a:xfrm>
              <a:off x="1629672" y="2092798"/>
              <a:ext cx="5271004" cy="53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6550" tIns="91425" rIns="17067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Housing, Food and Nutrition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944246" y="2092798"/>
              <a:ext cx="536465" cy="536465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8"/>
            <p:cNvSpPr/>
            <p:nvPr/>
          </p:nvSpPr>
          <p:spPr>
            <a:xfrm rot="10800000">
              <a:off x="1495556" y="2789403"/>
              <a:ext cx="5405120" cy="536465"/>
            </a:xfrm>
            <a:prstGeom prst="homePlate">
              <a:avLst>
                <a:gd name="adj" fmla="val 50000"/>
              </a:avLst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8"/>
            <p:cNvSpPr txBox="1"/>
            <p:nvPr/>
          </p:nvSpPr>
          <p:spPr>
            <a:xfrm>
              <a:off x="1629672" y="2789403"/>
              <a:ext cx="5271004" cy="53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6550" tIns="91425" rIns="17067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Business &amp; Commerce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944246" y="2789403"/>
              <a:ext cx="536465" cy="536465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8"/>
            <p:cNvSpPr/>
            <p:nvPr/>
          </p:nvSpPr>
          <p:spPr>
            <a:xfrm rot="10800000">
              <a:off x="1495556" y="3486007"/>
              <a:ext cx="5405120" cy="536465"/>
            </a:xfrm>
            <a:prstGeom prst="homePlate">
              <a:avLst>
                <a:gd name="adj" fmla="val 50000"/>
              </a:avLst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8"/>
            <p:cNvSpPr txBox="1"/>
            <p:nvPr/>
          </p:nvSpPr>
          <p:spPr>
            <a:xfrm>
              <a:off x="1629672" y="3486007"/>
              <a:ext cx="5271004" cy="53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6550" tIns="91425" rIns="17067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Safety &amp; Law Enforcement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944246" y="3486007"/>
              <a:ext cx="536465" cy="536465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8"/>
            <p:cNvSpPr/>
            <p:nvPr/>
          </p:nvSpPr>
          <p:spPr>
            <a:xfrm rot="10800000">
              <a:off x="1495556" y="4182612"/>
              <a:ext cx="5405120" cy="536465"/>
            </a:xfrm>
            <a:prstGeom prst="homePlate">
              <a:avLst>
                <a:gd name="adj" fmla="val 50000"/>
              </a:avLst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8"/>
            <p:cNvSpPr txBox="1"/>
            <p:nvPr/>
          </p:nvSpPr>
          <p:spPr>
            <a:xfrm>
              <a:off x="1629672" y="4182612"/>
              <a:ext cx="5271004" cy="53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6550" tIns="91425" rIns="17067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Recreation &amp; Leisure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944246" y="4182612"/>
              <a:ext cx="536465" cy="536465"/>
            </a:xfrm>
            <a:prstGeom prst="ellipse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8"/>
            <p:cNvSpPr/>
            <p:nvPr/>
          </p:nvSpPr>
          <p:spPr>
            <a:xfrm rot="10800000">
              <a:off x="1495556" y="4879217"/>
              <a:ext cx="5405120" cy="536465"/>
            </a:xfrm>
            <a:prstGeom prst="homePlate">
              <a:avLst>
                <a:gd name="adj" fmla="val 50000"/>
              </a:avLst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8"/>
            <p:cNvSpPr txBox="1"/>
            <p:nvPr/>
          </p:nvSpPr>
          <p:spPr>
            <a:xfrm>
              <a:off x="1629672" y="4879217"/>
              <a:ext cx="5271004" cy="53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6550" tIns="91425" rIns="17067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COVID-19 Considerations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932353" y="4882200"/>
              <a:ext cx="536465" cy="536465"/>
            </a:xfrm>
            <a:prstGeom prst="ellipse">
              <a:avLst/>
            </a:prstGeom>
            <a:blipFill rotWithShape="1">
              <a:blip r:embed="rId10">
                <a:alphaModFix amt="45000"/>
              </a:blip>
              <a:stretch>
                <a:fillRect l="-12991" r="-12994"/>
              </a:stretch>
            </a:blip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9" name="Google Shape;149;p8" descr="Image result for social determinants of health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0305" y="2102314"/>
            <a:ext cx="4708104" cy="3194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Intentional Inclusivity</a:t>
            </a:r>
            <a:endParaRPr/>
          </a:p>
        </p:txBody>
      </p:sp>
      <p:sp>
        <p:nvSpPr>
          <p:cNvPr id="155" name="Google Shape;155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6299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860"/>
              <a:buChar char="•"/>
            </a:pPr>
            <a:r>
              <a:rPr lang="en-US" sz="1860"/>
              <a:t>LGBTQ+ specific CNA’s methodologies which overlook the importance of intentionally capturing inclusive data </a:t>
            </a:r>
            <a:r>
              <a:rPr lang="en-US" sz="1860" u="sng"/>
              <a:t>yield misrepresentation</a:t>
            </a:r>
            <a:r>
              <a:rPr lang="en-US" sz="1860"/>
              <a:t> in the actual health status of marginalized populations</a:t>
            </a:r>
            <a:endParaRPr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50"/>
              <a:buChar char="•"/>
            </a:pPr>
            <a:r>
              <a:rPr lang="en-US" sz="1550"/>
              <a:t>Disproportional distribution of resources (specifically for cis-gender women, people of color, transgender and low-income communities to name a few)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550"/>
              <a:buChar char="•"/>
            </a:pPr>
            <a:r>
              <a:rPr lang="en-US" sz="1550"/>
              <a:t>Ensure diverse representation in every phase of the project</a:t>
            </a:r>
            <a:endParaRPr sz="1550"/>
          </a:p>
          <a:p>
            <a:pPr marL="228600" lvl="0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50"/>
              <a:buChar char="•"/>
            </a:pPr>
            <a:r>
              <a:rPr lang="en-US" sz="1950"/>
              <a:t>Published literature documents a history of gentrification in gay districts and ‘gayborhoods’, as well as a painful history of exclusion and discrimination resulting in the diffusion of specific LGBTQ+ sub-groups from built gay communities</a:t>
            </a:r>
            <a:endParaRPr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550"/>
              <a:buChar char="•"/>
            </a:pPr>
            <a:r>
              <a:rPr lang="en-US" sz="1550"/>
              <a:t>Identify and engage community members outside of the ‘gayborhood’ both geographically and socially to participate in every phase of the project</a:t>
            </a:r>
            <a:endParaRPr sz="155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1860"/>
              <a:buChar char="•"/>
            </a:pPr>
            <a:r>
              <a:rPr lang="en-US" sz="1860"/>
              <a:t>Geographically binding CNA’s to known gay districts and non-inclusive gay community structures leads to the exclusion of marginalized LGBTQ+ individuals from engaging in the CNA data collection process.</a:t>
            </a:r>
            <a:endParaRPr/>
          </a:p>
          <a:p>
            <a:pPr marL="685800" lvl="1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1860"/>
              <a:buChar char="•"/>
            </a:pPr>
            <a:r>
              <a:rPr lang="en-US" sz="1460"/>
              <a:t>Strive to expanding data collection outside of metronormative gay spaces dominated by white, cisgender men, who populate “gayborhoods”, to inclusive queer spaces that encompass diverse members of the LGBTQ+ community who may be underrepresented in traditional CNAs (i.e., transgender and gender expansive communities, people of color, cis-gendered women, low income and rural populations to name a few)</a:t>
            </a:r>
            <a:endParaRPr/>
          </a:p>
          <a:p>
            <a:pPr marL="228600" lvl="0" indent="-11049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1860"/>
              <a:buNone/>
            </a:pPr>
            <a:endParaRPr sz="1860"/>
          </a:p>
          <a:p>
            <a:pPr marL="685800" lvl="1" indent="-130175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50"/>
              <a:buNone/>
            </a:pPr>
            <a:endParaRPr sz="1550"/>
          </a:p>
        </p:txBody>
      </p:sp>
      <p:sp>
        <p:nvSpPr>
          <p:cNvPr id="156" name="Google Shape;156;p9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157" name="Google Shape;157;p9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Detailed Methodology</a:t>
            </a:r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dt" idx="4294967295"/>
          </p:nvPr>
        </p:nvSpPr>
        <p:spPr>
          <a:xfrm>
            <a:off x="0" y="6245225"/>
            <a:ext cx="1222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29"/>
          <p:cNvGrpSpPr/>
          <p:nvPr/>
        </p:nvGrpSpPr>
        <p:grpSpPr>
          <a:xfrm>
            <a:off x="342785" y="1064117"/>
            <a:ext cx="11503289" cy="4847344"/>
            <a:chOff x="3419" y="515624"/>
            <a:chExt cx="11503289" cy="4847344"/>
          </a:xfrm>
        </p:grpSpPr>
        <p:sp>
          <p:nvSpPr>
            <p:cNvPr id="170" name="Google Shape;170;p29"/>
            <p:cNvSpPr/>
            <p:nvPr/>
          </p:nvSpPr>
          <p:spPr>
            <a:xfrm>
              <a:off x="4100901" y="2004322"/>
              <a:ext cx="92548" cy="4677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1" name="Google Shape;171;p29"/>
            <p:cNvSpPr/>
            <p:nvPr/>
          </p:nvSpPr>
          <p:spPr>
            <a:xfrm>
              <a:off x="3979900" y="2004322"/>
              <a:ext cx="121001" cy="4677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2" name="Google Shape;172;p29"/>
            <p:cNvSpPr/>
            <p:nvPr/>
          </p:nvSpPr>
          <p:spPr>
            <a:xfrm>
              <a:off x="4895385" y="1024075"/>
              <a:ext cx="816307" cy="5968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3" name="Google Shape;173;p29"/>
            <p:cNvSpPr/>
            <p:nvPr/>
          </p:nvSpPr>
          <p:spPr>
            <a:xfrm>
              <a:off x="10303775" y="4067630"/>
              <a:ext cx="186031" cy="7544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4" name="Google Shape;174;p29"/>
            <p:cNvSpPr/>
            <p:nvPr/>
          </p:nvSpPr>
          <p:spPr>
            <a:xfrm>
              <a:off x="10754140" y="3448322"/>
              <a:ext cx="91440" cy="2135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5" name="Google Shape;175;p29"/>
            <p:cNvSpPr/>
            <p:nvPr/>
          </p:nvSpPr>
          <p:spPr>
            <a:xfrm>
              <a:off x="5711693" y="1024075"/>
              <a:ext cx="5088167" cy="191579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3312"/>
                  </a:lnTo>
                  <a:lnTo>
                    <a:pt x="120000" y="113312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6" name="Google Shape;176;p29"/>
            <p:cNvSpPr/>
            <p:nvPr/>
          </p:nvSpPr>
          <p:spPr>
            <a:xfrm>
              <a:off x="8850013" y="4067630"/>
              <a:ext cx="186031" cy="7544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7" name="Google Shape;177;p29"/>
            <p:cNvSpPr/>
            <p:nvPr/>
          </p:nvSpPr>
          <p:spPr>
            <a:xfrm>
              <a:off x="9300378" y="3448322"/>
              <a:ext cx="91440" cy="2135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8" name="Google Shape;178;p29"/>
            <p:cNvSpPr/>
            <p:nvPr/>
          </p:nvSpPr>
          <p:spPr>
            <a:xfrm>
              <a:off x="5711693" y="1024075"/>
              <a:ext cx="3634405" cy="191579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3312"/>
                  </a:lnTo>
                  <a:lnTo>
                    <a:pt x="120000" y="113312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79" name="Google Shape;179;p29"/>
            <p:cNvSpPr/>
            <p:nvPr/>
          </p:nvSpPr>
          <p:spPr>
            <a:xfrm>
              <a:off x="7396251" y="4067630"/>
              <a:ext cx="177886" cy="7462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80" name="Google Shape;180;p29"/>
            <p:cNvSpPr/>
            <p:nvPr/>
          </p:nvSpPr>
          <p:spPr>
            <a:xfrm>
              <a:off x="7846616" y="3448322"/>
              <a:ext cx="91440" cy="2135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81" name="Google Shape;181;p29"/>
            <p:cNvSpPr/>
            <p:nvPr/>
          </p:nvSpPr>
          <p:spPr>
            <a:xfrm>
              <a:off x="5711693" y="1024075"/>
              <a:ext cx="2180643" cy="191579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3312"/>
                  </a:lnTo>
                  <a:lnTo>
                    <a:pt x="120000" y="113312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9"/>
            <p:cNvSpPr/>
            <p:nvPr/>
          </p:nvSpPr>
          <p:spPr>
            <a:xfrm>
              <a:off x="5942489" y="4067630"/>
              <a:ext cx="186031" cy="7544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83" name="Google Shape;183;p29"/>
            <p:cNvSpPr/>
            <p:nvPr/>
          </p:nvSpPr>
          <p:spPr>
            <a:xfrm>
              <a:off x="6392854" y="3448322"/>
              <a:ext cx="91440" cy="2135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84" name="Google Shape;184;p29"/>
            <p:cNvSpPr/>
            <p:nvPr/>
          </p:nvSpPr>
          <p:spPr>
            <a:xfrm>
              <a:off x="5711693" y="1024075"/>
              <a:ext cx="726881" cy="191579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3312"/>
                  </a:lnTo>
                  <a:lnTo>
                    <a:pt x="120000" y="113312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85" name="Google Shape;185;p29"/>
            <p:cNvSpPr/>
            <p:nvPr/>
          </p:nvSpPr>
          <p:spPr>
            <a:xfrm>
              <a:off x="4488727" y="4067630"/>
              <a:ext cx="186031" cy="7544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86" name="Google Shape;186;p29"/>
            <p:cNvSpPr/>
            <p:nvPr/>
          </p:nvSpPr>
          <p:spPr>
            <a:xfrm>
              <a:off x="4939092" y="3448322"/>
              <a:ext cx="91440" cy="2135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87" name="Google Shape;187;p29"/>
            <p:cNvSpPr/>
            <p:nvPr/>
          </p:nvSpPr>
          <p:spPr>
            <a:xfrm>
              <a:off x="4984812" y="1024075"/>
              <a:ext cx="726881" cy="191579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13312"/>
                  </a:lnTo>
                  <a:lnTo>
                    <a:pt x="0" y="113312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88" name="Google Shape;188;p29"/>
            <p:cNvSpPr/>
            <p:nvPr/>
          </p:nvSpPr>
          <p:spPr>
            <a:xfrm>
              <a:off x="3034964" y="4067630"/>
              <a:ext cx="186031" cy="7544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89" name="Google Shape;189;p29"/>
            <p:cNvSpPr/>
            <p:nvPr/>
          </p:nvSpPr>
          <p:spPr>
            <a:xfrm>
              <a:off x="3485330" y="3448322"/>
              <a:ext cx="91440" cy="2135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90" name="Google Shape;190;p29"/>
            <p:cNvSpPr/>
            <p:nvPr/>
          </p:nvSpPr>
          <p:spPr>
            <a:xfrm>
              <a:off x="3531050" y="1024075"/>
              <a:ext cx="2180643" cy="191579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13312"/>
                  </a:lnTo>
                  <a:lnTo>
                    <a:pt x="0" y="113312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91" name="Google Shape;191;p29"/>
            <p:cNvSpPr/>
            <p:nvPr/>
          </p:nvSpPr>
          <p:spPr>
            <a:xfrm>
              <a:off x="1581202" y="4067630"/>
              <a:ext cx="186031" cy="7544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92" name="Google Shape;192;p29"/>
            <p:cNvSpPr/>
            <p:nvPr/>
          </p:nvSpPr>
          <p:spPr>
            <a:xfrm>
              <a:off x="2031568" y="3448322"/>
              <a:ext cx="91440" cy="2135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93" name="Google Shape;193;p29"/>
            <p:cNvSpPr/>
            <p:nvPr/>
          </p:nvSpPr>
          <p:spPr>
            <a:xfrm>
              <a:off x="2077288" y="1024075"/>
              <a:ext cx="3634405" cy="191579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13312"/>
                  </a:lnTo>
                  <a:lnTo>
                    <a:pt x="0" y="113312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94" name="Google Shape;194;p29"/>
            <p:cNvSpPr/>
            <p:nvPr/>
          </p:nvSpPr>
          <p:spPr>
            <a:xfrm>
              <a:off x="127440" y="4067630"/>
              <a:ext cx="186031" cy="7544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95" name="Google Shape;195;p29"/>
            <p:cNvSpPr/>
            <p:nvPr/>
          </p:nvSpPr>
          <p:spPr>
            <a:xfrm>
              <a:off x="577806" y="3448322"/>
              <a:ext cx="91440" cy="2135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96" name="Google Shape;196;p29"/>
            <p:cNvSpPr/>
            <p:nvPr/>
          </p:nvSpPr>
          <p:spPr>
            <a:xfrm>
              <a:off x="623526" y="1024075"/>
              <a:ext cx="5088167" cy="191579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13312"/>
                  </a:lnTo>
                  <a:lnTo>
                    <a:pt x="0" y="113312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97" name="Google Shape;197;p29"/>
            <p:cNvSpPr/>
            <p:nvPr/>
          </p:nvSpPr>
          <p:spPr>
            <a:xfrm>
              <a:off x="3093146" y="515624"/>
              <a:ext cx="5237092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9"/>
            <p:cNvSpPr txBox="1"/>
            <p:nvPr/>
          </p:nvSpPr>
          <p:spPr>
            <a:xfrm>
              <a:off x="3093146" y="589468"/>
              <a:ext cx="5237092" cy="4346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Steering Committee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9"/>
            <p:cNvSpPr/>
            <p:nvPr/>
          </p:nvSpPr>
          <p:spPr>
            <a:xfrm>
              <a:off x="115075" y="2939871"/>
              <a:ext cx="1016901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9"/>
            <p:cNvSpPr txBox="1"/>
            <p:nvPr/>
          </p:nvSpPr>
          <p:spPr>
            <a:xfrm>
              <a:off x="115075" y="2939871"/>
              <a:ext cx="1016901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Health &amp; Wellness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29"/>
            <p:cNvSpPr/>
            <p:nvPr/>
          </p:nvSpPr>
          <p:spPr>
            <a:xfrm>
              <a:off x="3419" y="3661871"/>
              <a:ext cx="1240212" cy="405758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29"/>
            <p:cNvSpPr txBox="1"/>
            <p:nvPr/>
          </p:nvSpPr>
          <p:spPr>
            <a:xfrm>
              <a:off x="3419" y="3661871"/>
              <a:ext cx="1240212" cy="405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Noto Sans Symbols"/>
                <a:buNone/>
              </a:pPr>
              <a:endParaRPr sz="1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Noto Sans Symbols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Domain Leadership Team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Noto Sans Symbols"/>
                <a:buNone/>
              </a:pPr>
              <a:endParaRPr sz="1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29"/>
            <p:cNvSpPr/>
            <p:nvPr/>
          </p:nvSpPr>
          <p:spPr>
            <a:xfrm>
              <a:off x="313472" y="4281179"/>
              <a:ext cx="1016901" cy="1081789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9"/>
            <p:cNvSpPr txBox="1"/>
            <p:nvPr/>
          </p:nvSpPr>
          <p:spPr>
            <a:xfrm>
              <a:off x="313472" y="4281179"/>
              <a:ext cx="1016901" cy="108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Noto Sans Symbols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Key Community Partnership Working Group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9"/>
            <p:cNvSpPr/>
            <p:nvPr/>
          </p:nvSpPr>
          <p:spPr>
            <a:xfrm>
              <a:off x="1568837" y="2939871"/>
              <a:ext cx="1016901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9"/>
            <p:cNvSpPr txBox="1"/>
            <p:nvPr/>
          </p:nvSpPr>
          <p:spPr>
            <a:xfrm>
              <a:off x="1568837" y="2939871"/>
              <a:ext cx="1016901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Religion &amp; Spirituality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9"/>
            <p:cNvSpPr/>
            <p:nvPr/>
          </p:nvSpPr>
          <p:spPr>
            <a:xfrm>
              <a:off x="1457181" y="3661871"/>
              <a:ext cx="1240212" cy="405758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9"/>
            <p:cNvSpPr txBox="1"/>
            <p:nvPr/>
          </p:nvSpPr>
          <p:spPr>
            <a:xfrm>
              <a:off x="1457181" y="3661871"/>
              <a:ext cx="1240212" cy="405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Noto Sans Symbols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Domain Leadership Team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9"/>
            <p:cNvSpPr/>
            <p:nvPr/>
          </p:nvSpPr>
          <p:spPr>
            <a:xfrm>
              <a:off x="1767234" y="4281179"/>
              <a:ext cx="1016901" cy="1081789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9"/>
            <p:cNvSpPr txBox="1"/>
            <p:nvPr/>
          </p:nvSpPr>
          <p:spPr>
            <a:xfrm>
              <a:off x="1767234" y="4281179"/>
              <a:ext cx="1016901" cy="108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Key Community Partnership Working Group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9"/>
            <p:cNvSpPr/>
            <p:nvPr/>
          </p:nvSpPr>
          <p:spPr>
            <a:xfrm>
              <a:off x="3022599" y="2939871"/>
              <a:ext cx="1016901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9"/>
            <p:cNvSpPr txBox="1"/>
            <p:nvPr/>
          </p:nvSpPr>
          <p:spPr>
            <a:xfrm>
              <a:off x="3022599" y="2939871"/>
              <a:ext cx="1016901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Education &amp; Literacy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9"/>
            <p:cNvSpPr/>
            <p:nvPr/>
          </p:nvSpPr>
          <p:spPr>
            <a:xfrm>
              <a:off x="2910943" y="3661871"/>
              <a:ext cx="1240212" cy="405758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9"/>
            <p:cNvSpPr txBox="1"/>
            <p:nvPr/>
          </p:nvSpPr>
          <p:spPr>
            <a:xfrm>
              <a:off x="2910943" y="3661871"/>
              <a:ext cx="1240212" cy="405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Noto Sans Symbols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Domain Leadership Team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9"/>
            <p:cNvSpPr/>
            <p:nvPr/>
          </p:nvSpPr>
          <p:spPr>
            <a:xfrm>
              <a:off x="3220996" y="4281179"/>
              <a:ext cx="1016901" cy="1081789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9"/>
            <p:cNvSpPr txBox="1"/>
            <p:nvPr/>
          </p:nvSpPr>
          <p:spPr>
            <a:xfrm>
              <a:off x="3220996" y="4281179"/>
              <a:ext cx="1016901" cy="108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Key Community Partnership Working Group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9"/>
            <p:cNvSpPr/>
            <p:nvPr/>
          </p:nvSpPr>
          <p:spPr>
            <a:xfrm>
              <a:off x="4476361" y="2939871"/>
              <a:ext cx="1016901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9"/>
            <p:cNvSpPr txBox="1"/>
            <p:nvPr/>
          </p:nvSpPr>
          <p:spPr>
            <a:xfrm>
              <a:off x="4476361" y="2939871"/>
              <a:ext cx="1016901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Housing, Food &amp; Nutrition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9"/>
            <p:cNvSpPr/>
            <p:nvPr/>
          </p:nvSpPr>
          <p:spPr>
            <a:xfrm>
              <a:off x="4364705" y="3661871"/>
              <a:ext cx="1240212" cy="405758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9"/>
            <p:cNvSpPr txBox="1"/>
            <p:nvPr/>
          </p:nvSpPr>
          <p:spPr>
            <a:xfrm>
              <a:off x="4364705" y="3661871"/>
              <a:ext cx="1240212" cy="405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Noto Sans Symbols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Domain Leadership Team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9"/>
            <p:cNvSpPr/>
            <p:nvPr/>
          </p:nvSpPr>
          <p:spPr>
            <a:xfrm>
              <a:off x="4674758" y="4281179"/>
              <a:ext cx="1016901" cy="1081789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9"/>
            <p:cNvSpPr txBox="1"/>
            <p:nvPr/>
          </p:nvSpPr>
          <p:spPr>
            <a:xfrm>
              <a:off x="4674758" y="4281179"/>
              <a:ext cx="1016901" cy="108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Key Community Partnership Working Group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9"/>
            <p:cNvSpPr/>
            <p:nvPr/>
          </p:nvSpPr>
          <p:spPr>
            <a:xfrm>
              <a:off x="5930123" y="2939871"/>
              <a:ext cx="1016901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9"/>
            <p:cNvSpPr txBox="1"/>
            <p:nvPr/>
          </p:nvSpPr>
          <p:spPr>
            <a:xfrm>
              <a:off x="5930123" y="2939871"/>
              <a:ext cx="1016901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Business &amp; Commerce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9"/>
            <p:cNvSpPr/>
            <p:nvPr/>
          </p:nvSpPr>
          <p:spPr>
            <a:xfrm>
              <a:off x="5818467" y="3661871"/>
              <a:ext cx="1240212" cy="405758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9"/>
            <p:cNvSpPr txBox="1"/>
            <p:nvPr/>
          </p:nvSpPr>
          <p:spPr>
            <a:xfrm>
              <a:off x="5818467" y="3661871"/>
              <a:ext cx="1240212" cy="405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Noto Sans Symbols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Domain Leadership Team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9"/>
            <p:cNvSpPr/>
            <p:nvPr/>
          </p:nvSpPr>
          <p:spPr>
            <a:xfrm>
              <a:off x="6128520" y="4281179"/>
              <a:ext cx="1016901" cy="1081789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9"/>
            <p:cNvSpPr txBox="1"/>
            <p:nvPr/>
          </p:nvSpPr>
          <p:spPr>
            <a:xfrm>
              <a:off x="6128520" y="4281179"/>
              <a:ext cx="1016901" cy="108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Key Community Partnership Working Group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9"/>
            <p:cNvSpPr/>
            <p:nvPr/>
          </p:nvSpPr>
          <p:spPr>
            <a:xfrm>
              <a:off x="7383885" y="2939871"/>
              <a:ext cx="1016901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9"/>
            <p:cNvSpPr txBox="1"/>
            <p:nvPr/>
          </p:nvSpPr>
          <p:spPr>
            <a:xfrm>
              <a:off x="7383885" y="2939871"/>
              <a:ext cx="1016901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Safety &amp; Law Enforcement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9"/>
            <p:cNvSpPr/>
            <p:nvPr/>
          </p:nvSpPr>
          <p:spPr>
            <a:xfrm>
              <a:off x="7272229" y="3661871"/>
              <a:ext cx="1240212" cy="405758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9"/>
            <p:cNvSpPr txBox="1"/>
            <p:nvPr/>
          </p:nvSpPr>
          <p:spPr>
            <a:xfrm>
              <a:off x="7272229" y="3661871"/>
              <a:ext cx="1240212" cy="405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Noto Sans Symbols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Domain Leadership Team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9"/>
            <p:cNvSpPr/>
            <p:nvPr/>
          </p:nvSpPr>
          <p:spPr>
            <a:xfrm>
              <a:off x="7574137" y="4273034"/>
              <a:ext cx="1016901" cy="1081789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9"/>
            <p:cNvSpPr txBox="1"/>
            <p:nvPr/>
          </p:nvSpPr>
          <p:spPr>
            <a:xfrm>
              <a:off x="7574137" y="4273034"/>
              <a:ext cx="1016901" cy="108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Key Community Partnership Working Group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9"/>
            <p:cNvSpPr/>
            <p:nvPr/>
          </p:nvSpPr>
          <p:spPr>
            <a:xfrm>
              <a:off x="8837647" y="2939871"/>
              <a:ext cx="1016901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9"/>
            <p:cNvSpPr txBox="1"/>
            <p:nvPr/>
          </p:nvSpPr>
          <p:spPr>
            <a:xfrm>
              <a:off x="8837647" y="2939871"/>
              <a:ext cx="1016901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Recreation &amp; Leisure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9"/>
            <p:cNvSpPr/>
            <p:nvPr/>
          </p:nvSpPr>
          <p:spPr>
            <a:xfrm>
              <a:off x="8725991" y="3661871"/>
              <a:ext cx="1240212" cy="405758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9"/>
            <p:cNvSpPr txBox="1"/>
            <p:nvPr/>
          </p:nvSpPr>
          <p:spPr>
            <a:xfrm>
              <a:off x="8725991" y="3661871"/>
              <a:ext cx="1240212" cy="405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Noto Sans Symbols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Domain Leadership Team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9"/>
            <p:cNvSpPr/>
            <p:nvPr/>
          </p:nvSpPr>
          <p:spPr>
            <a:xfrm>
              <a:off x="9036045" y="4281179"/>
              <a:ext cx="1016901" cy="1081789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9"/>
            <p:cNvSpPr txBox="1"/>
            <p:nvPr/>
          </p:nvSpPr>
          <p:spPr>
            <a:xfrm>
              <a:off x="9036045" y="4281179"/>
              <a:ext cx="1016901" cy="108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Key Community Partnership Working Group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9"/>
            <p:cNvSpPr/>
            <p:nvPr/>
          </p:nvSpPr>
          <p:spPr>
            <a:xfrm>
              <a:off x="10291409" y="2939871"/>
              <a:ext cx="1016901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9"/>
            <p:cNvSpPr txBox="1"/>
            <p:nvPr/>
          </p:nvSpPr>
          <p:spPr>
            <a:xfrm>
              <a:off x="10291409" y="2939871"/>
              <a:ext cx="1016901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COVID-19 considerations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9"/>
            <p:cNvSpPr/>
            <p:nvPr/>
          </p:nvSpPr>
          <p:spPr>
            <a:xfrm>
              <a:off x="10179753" y="3661871"/>
              <a:ext cx="1240212" cy="405758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9"/>
            <p:cNvSpPr txBox="1"/>
            <p:nvPr/>
          </p:nvSpPr>
          <p:spPr>
            <a:xfrm>
              <a:off x="10179753" y="3661871"/>
              <a:ext cx="1240212" cy="405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Noto Sans Symbols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Domain Leadership Team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9"/>
            <p:cNvSpPr/>
            <p:nvPr/>
          </p:nvSpPr>
          <p:spPr>
            <a:xfrm>
              <a:off x="10489807" y="4281179"/>
              <a:ext cx="1016901" cy="1081789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9"/>
            <p:cNvSpPr txBox="1"/>
            <p:nvPr/>
          </p:nvSpPr>
          <p:spPr>
            <a:xfrm>
              <a:off x="10489807" y="4281179"/>
              <a:ext cx="1016901" cy="10817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Key Community Partnership Working Group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9"/>
            <p:cNvSpPr/>
            <p:nvPr/>
          </p:nvSpPr>
          <p:spPr>
            <a:xfrm>
              <a:off x="3306416" y="1237624"/>
              <a:ext cx="1588969" cy="766697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9"/>
            <p:cNvSpPr txBox="1"/>
            <p:nvPr/>
          </p:nvSpPr>
          <p:spPr>
            <a:xfrm>
              <a:off x="3306416" y="1237624"/>
              <a:ext cx="1588969" cy="766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Andrew Snyder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(Will be replaced with a working board after initial report)</a:t>
              </a: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29"/>
            <p:cNvSpPr/>
            <p:nvPr/>
          </p:nvSpPr>
          <p:spPr>
            <a:xfrm>
              <a:off x="2677066" y="2217871"/>
              <a:ext cx="1302833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9"/>
            <p:cNvSpPr txBox="1"/>
            <p:nvPr/>
          </p:nvSpPr>
          <p:spPr>
            <a:xfrm>
              <a:off x="2677066" y="2217871"/>
              <a:ext cx="1302833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Diversity Committee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9"/>
            <p:cNvSpPr/>
            <p:nvPr/>
          </p:nvSpPr>
          <p:spPr>
            <a:xfrm>
              <a:off x="4193449" y="2217871"/>
              <a:ext cx="1411469" cy="508450"/>
            </a:xfrm>
            <a:prstGeom prst="rect">
              <a:avLst/>
            </a:prstGeom>
            <a:solidFill>
              <a:srgbClr val="07305D"/>
            </a:solidFill>
            <a:ln w="12700" cap="flat" cmpd="sng">
              <a:solidFill>
                <a:srgbClr val="E1A52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9"/>
            <p:cNvSpPr txBox="1"/>
            <p:nvPr/>
          </p:nvSpPr>
          <p:spPr>
            <a:xfrm>
              <a:off x="4198330" y="2228542"/>
              <a:ext cx="1411469" cy="508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975" tIns="6975" rIns="6975" bIns="69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Support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r>
                <a:rPr lang="en-US" sz="1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Volunteers</a:t>
              </a:r>
              <a:endParaRPr sz="1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p29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254" name="Google Shape;254;p29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p29"/>
          <p:cNvSpPr txBox="1">
            <a:spLocks noGrp="1"/>
          </p:cNvSpPr>
          <p:nvPr>
            <p:ph type="title"/>
          </p:nvPr>
        </p:nvSpPr>
        <p:spPr>
          <a:xfrm>
            <a:off x="838200" y="731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Organizational Structure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"/>
          <p:cNvSpPr txBox="1">
            <a:spLocks noGrp="1"/>
          </p:cNvSpPr>
          <p:nvPr>
            <p:ph type="title"/>
          </p:nvPr>
        </p:nvSpPr>
        <p:spPr>
          <a:xfrm>
            <a:off x="680986" y="-698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 dirty="0"/>
              <a:t>Organizational Representation by Domain</a:t>
            </a:r>
            <a:endParaRPr dirty="0"/>
          </a:p>
        </p:txBody>
      </p:sp>
      <p:sp>
        <p:nvSpPr>
          <p:cNvPr id="262" name="Google Shape;262;p11"/>
          <p:cNvSpPr txBox="1">
            <a:spLocks noGrp="1"/>
          </p:cNvSpPr>
          <p:nvPr>
            <p:ph type="body" idx="2"/>
          </p:nvPr>
        </p:nvSpPr>
        <p:spPr>
          <a:xfrm>
            <a:off x="354623" y="998171"/>
            <a:ext cx="11837377" cy="561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3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sz="1400" dirty="0"/>
              <a:t>Health &amp; Wellness</a:t>
            </a:r>
            <a:endParaRPr sz="1400"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Akron AIDS Collaborative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Cleveland Clinic Akron General</a:t>
            </a:r>
            <a:endParaRPr sz="1100" b="1" dirty="0">
              <a:solidFill>
                <a:srgbClr val="07305D"/>
              </a:solidFill>
            </a:endParaRPr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CANAPI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Summit County Health Department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Medina County Health Department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Akron Community Foundation &amp; Gay Community Endowment Fund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Battered Women’s Shelter &amp; Rape Crisis Center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OutSupport Medina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Summa Health &amp; LGBTQ+ Clinic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Summit County Court Appointed Special Advocates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Medical Mutual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Kent State University, College of Public Health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Margie's Hope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CASA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Equitas Health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Portage Path Behavioral Health Center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Planned Parenthood</a:t>
            </a:r>
            <a:endParaRPr dirty="0"/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Mental Health and Recovery Board of Portage County</a:t>
            </a:r>
          </a:p>
          <a:p>
            <a:pPr marL="628650" lvl="1" indent="-17145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Akron Children's Hospital &amp; Gender Affirming Clinic</a:t>
            </a:r>
            <a:endParaRPr sz="110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sz="1400" dirty="0"/>
              <a:t>Religion &amp; Spirituality</a:t>
            </a:r>
            <a:endParaRPr sz="1400"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Battered Women’s Shelter &amp; Rape Crisis Center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CANAPI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Ursuline Sisters HIV Ministry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United Church of Christ – Canton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The SSOULE Group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United Church of Christ Congregational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First Universal Church of Westfield Center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 err="1">
                <a:solidFill>
                  <a:srgbClr val="07305D"/>
                </a:solidFill>
              </a:rPr>
              <a:t>Kut</a:t>
            </a:r>
            <a:r>
              <a:rPr lang="en-US" sz="1100" b="1" dirty="0">
                <a:solidFill>
                  <a:srgbClr val="07305D"/>
                </a:solidFill>
              </a:rPr>
              <a:t> From a Different Cloth Support Group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Emmanuel Fellowship Church</a:t>
            </a:r>
            <a:endParaRPr sz="140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endParaRPr lang="en-US" sz="140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endParaRPr lang="en-US" sz="140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endParaRPr lang="en-US" sz="140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endParaRPr lang="en-US" sz="140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endParaRPr lang="en-US" sz="140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sz="1400" dirty="0"/>
              <a:t>Education &amp; Literacy</a:t>
            </a:r>
            <a:endParaRPr sz="1400"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University of Akron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Kent State University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Gay, Lesbian, and Straight Education Network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CANAPI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Akron Public Schools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Stark State College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United Way – Summit &amp; Medina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Medical Mutual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Ohio Psychological Association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Planned Parenthood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1400" dirty="0"/>
              <a:t>Recreation &amp; Leisure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CANAPI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Akron Pride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Akron and Summit County Convention and Visitors Bureau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The SSOULE Group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Superscript Comics and Games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PFLAG – Akron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Conservancy for Cuyahoga Valley National Park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National Parks System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Krown Bay Productions</a:t>
            </a:r>
            <a:endParaRPr dirty="0"/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lang="en-US"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lang="en-US"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lang="en-US"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lang="en-US"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lang="en-US"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lang="en-US"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lang="en-US"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lang="en-US"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lang="en-US"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sz="1100" b="1" dirty="0">
              <a:solidFill>
                <a:srgbClr val="FFC000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None/>
            </a:pPr>
            <a:endParaRPr sz="1100" b="1" dirty="0">
              <a:solidFill>
                <a:srgbClr val="FFC000"/>
              </a:solidFill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sz="1400" dirty="0"/>
              <a:t>Housing, Food, &amp; Nutrition</a:t>
            </a: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PFLAG - Kent</a:t>
            </a: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CANAPI</a:t>
            </a: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Akron Canton Regional Food Bank</a:t>
            </a: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Summit County Continuum of Care</a:t>
            </a: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Direction Home Akron Canton</a:t>
            </a: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Center for Community Solutions – Cleveland</a:t>
            </a: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E1A52D"/>
              </a:buClr>
              <a:buSzPts val="2000"/>
              <a:buChar char="•"/>
            </a:pPr>
            <a:r>
              <a:rPr lang="en-US" sz="1100" b="1" dirty="0">
                <a:solidFill>
                  <a:srgbClr val="07305D"/>
                </a:solidFill>
              </a:rPr>
              <a:t>United Way – Summit and Medina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sz="1400" dirty="0"/>
              <a:t>Business &amp; Commerce</a:t>
            </a:r>
            <a:endParaRPr sz="1400" dirty="0"/>
          </a:p>
          <a:p>
            <a:pPr marL="685800" lvl="1" indent="-228600"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Goodyear Employee Pride Group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OutSupport Medina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Battered Women’s Shelter &amp; Rape Crisis Center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Akron Chamber of Commerce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Main Street Medina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Strung by Shawna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Planned Parenthood</a:t>
            </a:r>
            <a:endParaRPr sz="1100" b="1" dirty="0">
              <a:solidFill>
                <a:srgbClr val="07305D"/>
              </a:solidFill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sz="1400" dirty="0"/>
              <a:t>Safety &amp; Law Enforcement</a:t>
            </a:r>
            <a:endParaRPr sz="1400" dirty="0"/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City of Akron, Criminal Division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Kent State University Police Department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CANAPI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Battered Women’s Shelter &amp; Rape Crisis Center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Akron Police Department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Akron Fire Department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Summit County Juvenile Court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Akron Municipal Court</a:t>
            </a:r>
            <a:endParaRPr sz="1100" b="1" dirty="0">
              <a:solidFill>
                <a:srgbClr val="07305D"/>
              </a:solidFill>
            </a:endParaRPr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NAACP</a:t>
            </a:r>
          </a:p>
          <a:p>
            <a:pPr marL="685800" lvl="1" indent="-228600">
              <a:lnSpc>
                <a:spcPct val="100000"/>
              </a:lnSpc>
              <a:buClr>
                <a:srgbClr val="E1A52D"/>
              </a:buClr>
              <a:buSzPts val="2000"/>
            </a:pPr>
            <a:r>
              <a:rPr lang="en-US" sz="1100" b="1" dirty="0">
                <a:solidFill>
                  <a:srgbClr val="07305D"/>
                </a:solidFill>
              </a:rPr>
              <a:t>Town Hall II</a:t>
            </a:r>
            <a:endParaRPr sz="1100" b="1" dirty="0">
              <a:solidFill>
                <a:srgbClr val="07305D"/>
              </a:solidFill>
            </a:endParaRPr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</a:pPr>
            <a:endParaRPr sz="1100" dirty="0">
              <a:solidFill>
                <a:srgbClr val="07305D"/>
              </a:solidFill>
            </a:endParaRPr>
          </a:p>
        </p:txBody>
      </p:sp>
      <p:sp>
        <p:nvSpPr>
          <p:cNvPr id="263" name="Google Shape;263;p11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2/25/2021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"/>
          <p:cNvSpPr txBox="1">
            <a:spLocks noGrp="1"/>
          </p:cNvSpPr>
          <p:nvPr>
            <p:ph type="title"/>
          </p:nvPr>
        </p:nvSpPr>
        <p:spPr>
          <a:xfrm>
            <a:off x="680986" y="-698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 dirty="0"/>
              <a:t>Additional Community Partners &amp; Supporters</a:t>
            </a:r>
            <a:endParaRPr dirty="0"/>
          </a:p>
        </p:txBody>
      </p:sp>
      <p:sp>
        <p:nvSpPr>
          <p:cNvPr id="262" name="Google Shape;262;p11"/>
          <p:cNvSpPr txBox="1">
            <a:spLocks noGrp="1"/>
          </p:cNvSpPr>
          <p:nvPr>
            <p:ph type="body" idx="2"/>
          </p:nvPr>
        </p:nvSpPr>
        <p:spPr>
          <a:xfrm>
            <a:off x="354623" y="998171"/>
            <a:ext cx="11837377" cy="561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3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Ohio Guidestone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Kent Interfaith Alliance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Buckeye Flame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Akron Canton Regional Foodbank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Faith in Action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CHC Addiction Services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Gardiner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Small Organization Solutions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Cleveland Foundation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Oriana House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Kent Wired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WKSU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TRIAD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James A Garfield Local School District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GAR Foundation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The </a:t>
            </a:r>
            <a:r>
              <a:rPr lang="en-US" dirty="0" err="1"/>
              <a:t>Portager</a:t>
            </a:r>
            <a:endParaRPr lang="en-US" dirty="0"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Family and Community Services – Portage County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Domestic Violence Project, Inc.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Kent City Health Department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Akron AIDS Collaborative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Akron Soul Train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Accelerant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Leadership Akron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Arts Now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Hospice of Western Reserve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Goodwill of Greater Cleveland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Equality Ohio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City of Akron Chamber of Commerce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Weathervane Theater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PLEXUS – LGBTQ+ Chamber of Commerce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NEOMED</a:t>
            </a:r>
            <a:endParaRPr sz="4000" dirty="0"/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</a:pPr>
            <a:endParaRPr sz="1100" dirty="0">
              <a:solidFill>
                <a:srgbClr val="07305D"/>
              </a:solidFill>
            </a:endParaRPr>
          </a:p>
        </p:txBody>
      </p:sp>
      <p:sp>
        <p:nvSpPr>
          <p:cNvPr id="263" name="Google Shape;263;p11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2/25/2021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13472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Methodology (Mixed-Method) </a:t>
            </a:r>
            <a:endParaRPr/>
          </a:p>
        </p:txBody>
      </p:sp>
      <p:sp>
        <p:nvSpPr>
          <p:cNvPr id="270" name="Google Shape;270;p12"/>
          <p:cNvSpPr txBox="1">
            <a:spLocks noGrp="1"/>
          </p:cNvSpPr>
          <p:nvPr>
            <p:ph type="body" idx="1"/>
          </p:nvPr>
        </p:nvSpPr>
        <p:spPr>
          <a:xfrm>
            <a:off x="474785" y="1711325"/>
            <a:ext cx="1087901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220"/>
              <a:t>Breaking the mold on top-down, traditional data collection approach – Year 1</a:t>
            </a:r>
            <a:endParaRPr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 sz="1850"/>
              <a:t>Data collection initiated by domain leadership teams with guidance from project coordinator</a:t>
            </a:r>
            <a:endParaRPr/>
          </a:p>
          <a:p>
            <a:pPr marL="1143000" lvl="2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 sz="1665"/>
              <a:t>Secondary Data Collection</a:t>
            </a:r>
            <a:endParaRPr sz="1665"/>
          </a:p>
          <a:p>
            <a:pPr marL="1600200" lvl="3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sz="1480"/>
              <a:t>Systematic identification and collection of existing information and datasets </a:t>
            </a:r>
            <a:endParaRPr/>
          </a:p>
          <a:p>
            <a:pPr marL="1143000" lvl="2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sz="1865"/>
              <a:t>Primary</a:t>
            </a:r>
            <a:r>
              <a:rPr lang="en-US" sz="1865" baseline="30000"/>
              <a:t> </a:t>
            </a:r>
            <a:r>
              <a:rPr lang="en-US" sz="1865"/>
              <a:t>Data Collection</a:t>
            </a:r>
            <a:endParaRPr/>
          </a:p>
          <a:p>
            <a:pPr marL="1600200" lvl="3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sz="1480"/>
              <a:t>Super Survey - incentivized, digital, intuitive ‘super survey’ utilizing snowball methods launched at 2021 Akron Pride Festival and identified venues of significance to the community</a:t>
            </a:r>
            <a:endParaRPr/>
          </a:p>
          <a:p>
            <a:pPr marL="1600200" lvl="3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sz="1480"/>
              <a:t>Hosting focus groups – both to inform super survey questions and to capture qualitative data</a:t>
            </a:r>
            <a:endParaRPr/>
          </a:p>
          <a:p>
            <a:pPr marL="1600200" lvl="3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sz="1480"/>
              <a:t>Stakeholder interviews</a:t>
            </a:r>
            <a:endParaRPr/>
          </a:p>
          <a:p>
            <a:pPr marL="1600200" lvl="3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sz="1480"/>
              <a:t>Community activities</a:t>
            </a:r>
            <a:endParaRPr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 sz="1850"/>
              <a:t>IRB approval will be secured for all data collected</a:t>
            </a:r>
            <a:endParaRPr/>
          </a:p>
          <a:p>
            <a:pPr marL="228600" lvl="0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Analysis and Evaluation – Year 2</a:t>
            </a:r>
            <a:endParaRPr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Analysis of data collected from each domain of health will be compiled for dissemination in the final community report</a:t>
            </a:r>
            <a:endParaRPr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Project will be evaluated upon completion of first final community report</a:t>
            </a:r>
            <a:endParaRPr/>
          </a:p>
          <a:p>
            <a:pPr marL="228600" lvl="0" indent="-101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71" name="Google Shape;271;p12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272" name="Google Shape;272;p12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title"/>
          </p:nvPr>
        </p:nvSpPr>
        <p:spPr>
          <a:xfrm>
            <a:off x="916000" y="3262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Dissemination</a:t>
            </a:r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body" idx="1"/>
          </p:nvPr>
        </p:nvSpPr>
        <p:spPr>
          <a:xfrm>
            <a:off x="915993" y="1772604"/>
            <a:ext cx="7174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2220"/>
              <a:buChar char="•"/>
            </a:pPr>
            <a:r>
              <a:rPr lang="en-US" sz="2220"/>
              <a:t>Primary Produce - Final Community Report</a:t>
            </a:r>
            <a:endParaRPr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Char char="•"/>
            </a:pPr>
            <a:r>
              <a:rPr lang="en-US" sz="1850"/>
              <a:t>Create a branded look for the initiative including a logo mark</a:t>
            </a:r>
            <a:endParaRPr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Char char="•"/>
            </a:pPr>
            <a:r>
              <a:rPr lang="en-US" sz="1850"/>
              <a:t>Final Needs Assessment Document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Char char="•"/>
            </a:pPr>
            <a:r>
              <a:rPr lang="en-US" sz="1665"/>
              <a:t>Organized, digestible, easy to use document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Char char="•"/>
            </a:pPr>
            <a:r>
              <a:rPr lang="en-US" sz="1665"/>
              <a:t>Available in print and digital versions</a:t>
            </a:r>
            <a:endParaRPr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Char char="•"/>
            </a:pPr>
            <a:r>
              <a:rPr lang="en-US" sz="1850"/>
              <a:t>Social media graphics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Char char="•"/>
            </a:pPr>
            <a:r>
              <a:rPr lang="en-US" sz="1665"/>
              <a:t>Up to 10 social media graphics to raise awareness of most important community facts and figures</a:t>
            </a:r>
            <a:endParaRPr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Char char="•"/>
            </a:pPr>
            <a:r>
              <a:rPr lang="en-US" sz="1850"/>
              <a:t>Needs Assessment Website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Char char="•"/>
            </a:pPr>
            <a:r>
              <a:rPr lang="en-US" sz="1665"/>
              <a:t>Branded site will continue the look and feel of the document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Char char="•"/>
            </a:pPr>
            <a:r>
              <a:rPr lang="en-US" sz="1665"/>
              <a:t>Feature key facts and figures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Char char="•"/>
            </a:pPr>
            <a:r>
              <a:rPr lang="en-US" sz="1665"/>
              <a:t>Option to e-mail for more information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Char char="•"/>
            </a:pPr>
            <a:r>
              <a:rPr lang="en-US" sz="1665"/>
              <a:t>Option to download the full needs assessment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Char char="•"/>
            </a:pPr>
            <a:r>
              <a:rPr lang="en-US" sz="1665"/>
              <a:t>Will include custom domain name</a:t>
            </a:r>
            <a:endParaRPr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Char char="•"/>
            </a:pPr>
            <a:r>
              <a:rPr lang="en-US" sz="1665"/>
              <a:t>Includes sponsorship acknowledgements</a:t>
            </a:r>
            <a:endParaRPr/>
          </a:p>
          <a:p>
            <a:pPr marL="228600" lvl="0" indent="-87629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220"/>
              <a:buNone/>
            </a:pPr>
            <a:endParaRPr sz="2220"/>
          </a:p>
          <a:p>
            <a:pPr marL="228600" lvl="0" indent="-87629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220"/>
              <a:buNone/>
            </a:pPr>
            <a:endParaRPr sz="2220"/>
          </a:p>
        </p:txBody>
      </p:sp>
      <p:sp>
        <p:nvSpPr>
          <p:cNvPr id="279" name="Google Shape;279;p13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280" name="Google Shape;280;p13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281" name="Google Shape;281;p13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7098" y="4894383"/>
            <a:ext cx="4837186" cy="4840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9843" y="480943"/>
            <a:ext cx="2801757" cy="3666931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196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4112" y="5123750"/>
            <a:ext cx="2047875" cy="148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4"/>
          <p:cNvSpPr txBox="1">
            <a:spLocks noGrp="1"/>
          </p:cNvSpPr>
          <p:nvPr>
            <p:ph type="title"/>
          </p:nvPr>
        </p:nvSpPr>
        <p:spPr>
          <a:xfrm>
            <a:off x="704802" y="272112"/>
            <a:ext cx="10515600" cy="87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Project Timeline </a:t>
            </a:r>
            <a:endParaRPr/>
          </a:p>
        </p:txBody>
      </p:sp>
      <p:sp>
        <p:nvSpPr>
          <p:cNvPr id="289" name="Google Shape;289;p14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290" name="Google Shape;290;p14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grpSp>
        <p:nvGrpSpPr>
          <p:cNvPr id="291" name="Google Shape;291;p14"/>
          <p:cNvGrpSpPr/>
          <p:nvPr/>
        </p:nvGrpSpPr>
        <p:grpSpPr>
          <a:xfrm>
            <a:off x="643083" y="1678489"/>
            <a:ext cx="10929791" cy="4817560"/>
            <a:chOff x="124023" y="1324451"/>
            <a:chExt cx="10929791" cy="4817560"/>
          </a:xfrm>
        </p:grpSpPr>
        <p:sp>
          <p:nvSpPr>
            <p:cNvPr id="292" name="Google Shape;292;p14"/>
            <p:cNvSpPr/>
            <p:nvPr/>
          </p:nvSpPr>
          <p:spPr>
            <a:xfrm>
              <a:off x="124023" y="1324451"/>
              <a:ext cx="10929791" cy="2001981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7305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4"/>
            <p:cNvSpPr txBox="1"/>
            <p:nvPr/>
          </p:nvSpPr>
          <p:spPr>
            <a:xfrm>
              <a:off x="124023" y="1824946"/>
              <a:ext cx="10429296" cy="10009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254000" bIns="255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Strategic Planning Process (In Progress)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Mobilize Sponsorship From Community Stakeholders (In Progress)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Secure Funding For Full Project Proposal (In Progress)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0" i="1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By January 2021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1909786" y="2224038"/>
              <a:ext cx="4879224" cy="195804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1A52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4"/>
            <p:cNvSpPr txBox="1"/>
            <p:nvPr/>
          </p:nvSpPr>
          <p:spPr>
            <a:xfrm>
              <a:off x="1909786" y="2713549"/>
              <a:ext cx="4389713" cy="979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254000" bIns="255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Secondary Data Collection: Existing Data Collection and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Host Focus Groups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0" i="1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February – December 2021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3680943" y="2659616"/>
              <a:ext cx="3115189" cy="235347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7305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4"/>
            <p:cNvSpPr txBox="1"/>
            <p:nvPr/>
          </p:nvSpPr>
          <p:spPr>
            <a:xfrm>
              <a:off x="3680943" y="3247984"/>
              <a:ext cx="2526821" cy="1176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254000" bIns="255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Primary Data Collection: Initiate ‘Super Survey’ at 2021 Akron Pride and Venues of Significance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0" i="1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August - December 2021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6698535" y="3747106"/>
              <a:ext cx="3364548" cy="179749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1A52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4"/>
            <p:cNvSpPr txBox="1"/>
            <p:nvPr/>
          </p:nvSpPr>
          <p:spPr>
            <a:xfrm>
              <a:off x="6698535" y="4196479"/>
              <a:ext cx="2915176" cy="8987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254000" bIns="255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Data Analysis and Project Evaluation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0" i="1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January 2022 – July 2022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8411557" y="4534382"/>
              <a:ext cx="2642257" cy="16076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7305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4"/>
            <p:cNvSpPr txBox="1"/>
            <p:nvPr/>
          </p:nvSpPr>
          <p:spPr>
            <a:xfrm>
              <a:off x="8411557" y="4936289"/>
              <a:ext cx="2240350" cy="8038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254000" bIns="255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  <a:buClr>
                  <a:schemeClr val="lt1"/>
                </a:buClr>
                <a:buSzPts val="1050"/>
                <a:buFont typeface="Calibri"/>
                <a:buNone/>
              </a:pPr>
              <a:r>
                <a:rPr lang="en-US" sz="105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Present Final Report to the Community – Celebrate at Akron Pride 2022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  <a:buClr>
                  <a:schemeClr val="lt1"/>
                </a:buClr>
                <a:buSzPts val="1050"/>
                <a:buFont typeface="Calibri"/>
                <a:buNone/>
              </a:pPr>
              <a:r>
                <a:rPr lang="en-US" sz="1050" b="0" i="1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By August 2022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2" name="Google Shape;302;p14"/>
          <p:cNvSpPr txBox="1"/>
          <p:nvPr/>
        </p:nvSpPr>
        <p:spPr>
          <a:xfrm>
            <a:off x="519060" y="1003975"/>
            <a:ext cx="11444339" cy="87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highlight>
                  <a:srgbClr val="07305D"/>
                </a:highlight>
                <a:latin typeface="Arial"/>
                <a:ea typeface="Arial"/>
                <a:cs typeface="Arial"/>
                <a:sym typeface="Arial"/>
              </a:rPr>
              <a:t>Phase 1: Planning	Phase 2: Data Collection				Phase 3: Analysis &amp; Evaluation	    Phase 4:Dissemination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000"/>
              <a:buFont typeface="Arial"/>
              <a:buNone/>
            </a:pPr>
            <a:r>
              <a:rPr lang="en-US" sz="1000" b="1" i="0" u="sng" strike="noStrike" cap="none">
                <a:solidFill>
                  <a:srgbClr val="07305D"/>
                </a:solidFill>
                <a:latin typeface="Arial"/>
                <a:ea typeface="Arial"/>
                <a:cs typeface="Arial"/>
                <a:sym typeface="Arial"/>
              </a:rPr>
              <a:t>Jan, 2021		Feb, 2021		Aug, 2021			Jan, 2022			July, 2022         August 2022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rgbClr val="0730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14" descr="sounds like a pla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791" y="4243564"/>
            <a:ext cx="2001982" cy="2001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5"/>
          <p:cNvSpPr txBox="1">
            <a:spLocks noGrp="1"/>
          </p:cNvSpPr>
          <p:nvPr>
            <p:ph type="title"/>
          </p:nvPr>
        </p:nvSpPr>
        <p:spPr>
          <a:xfrm>
            <a:off x="680986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Sustainability</a:t>
            </a:r>
            <a:endParaRPr/>
          </a:p>
        </p:txBody>
      </p:sp>
      <p:sp>
        <p:nvSpPr>
          <p:cNvPr id="309" name="Google Shape;309;p15"/>
          <p:cNvSpPr txBox="1">
            <a:spLocks noGrp="1"/>
          </p:cNvSpPr>
          <p:nvPr>
            <p:ph type="body" idx="1"/>
          </p:nvPr>
        </p:nvSpPr>
        <p:spPr>
          <a:xfrm>
            <a:off x="438150" y="1690688"/>
            <a:ext cx="113728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220"/>
              <a:buChar char="•"/>
            </a:pPr>
            <a:r>
              <a:rPr lang="en-US" sz="2220" dirty="0"/>
              <a:t>Organizational Sustainability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850"/>
              <a:buChar char="•"/>
            </a:pPr>
            <a:r>
              <a:rPr lang="en-US" sz="1850" dirty="0"/>
              <a:t>Adopt clearly articulated roles and responsibilities of all working members of the group including formal process for joining and dissolving from the group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850"/>
              <a:buChar char="•"/>
            </a:pPr>
            <a:r>
              <a:rPr lang="en-US" dirty="0"/>
              <a:t>Identify and Install a working Board of Trustees from Domain Leadership Teams to oversee project success past August 2022</a:t>
            </a:r>
            <a:endParaRPr dirty="0"/>
          </a:p>
          <a:p>
            <a:pPr marL="228600" lvl="0" indent="-87629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220"/>
              <a:buNone/>
            </a:pPr>
            <a:endParaRPr sz="2220" dirty="0"/>
          </a:p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220"/>
              <a:buChar char="•"/>
            </a:pPr>
            <a:r>
              <a:rPr lang="en-US" sz="2220" dirty="0"/>
              <a:t>Community Sustainability (Key Community Partnership Working Groups)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850"/>
              <a:buChar char="•"/>
            </a:pPr>
            <a:r>
              <a:rPr lang="en-US" sz="1850" dirty="0"/>
              <a:t>Ensure the values of intentional inclusion reflect in future needs assessment activities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850"/>
              <a:buChar char="•"/>
            </a:pPr>
            <a:r>
              <a:rPr lang="en-US" sz="1850" dirty="0"/>
              <a:t>Ensure that community-based participatory research</a:t>
            </a:r>
            <a:r>
              <a:rPr lang="en-US" dirty="0"/>
              <a:t> </a:t>
            </a:r>
            <a:r>
              <a:rPr lang="en-US" sz="1850" dirty="0"/>
              <a:t>principles are applied to future needs assessment activities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850"/>
              <a:buChar char="•"/>
            </a:pPr>
            <a:r>
              <a:rPr lang="en-US" sz="1850" dirty="0"/>
              <a:t>Ensure continued focus on holistic health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220"/>
              <a:buChar char="•"/>
            </a:pPr>
            <a:r>
              <a:rPr lang="en-US" sz="2220" dirty="0"/>
              <a:t>Financial Sustainability</a:t>
            </a:r>
            <a:endParaRPr dirty="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2220"/>
              <a:buChar char="•"/>
            </a:pPr>
            <a:r>
              <a:rPr lang="en-US" dirty="0"/>
              <a:t>Identify appropriate long-term local LGBTQ+ organization to assume </a:t>
            </a:r>
            <a:endParaRPr dirty="0"/>
          </a:p>
          <a:p>
            <a:pPr marL="457200" lvl="1" indent="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2220"/>
              <a:buNone/>
            </a:pPr>
            <a:r>
              <a:rPr lang="en-US" dirty="0"/>
              <a:t>   financial responsibility</a:t>
            </a:r>
            <a:endParaRPr dirty="0"/>
          </a:p>
          <a:p>
            <a:pPr marL="1143000" lvl="2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SzPts val="1850"/>
              <a:buChar char="•"/>
            </a:pPr>
            <a:r>
              <a:rPr lang="en-US" sz="1650" dirty="0"/>
              <a:t>Develop the funding to continue the assessment cycle</a:t>
            </a:r>
            <a:endParaRPr dirty="0"/>
          </a:p>
        </p:txBody>
      </p:sp>
      <p:sp>
        <p:nvSpPr>
          <p:cNvPr id="310" name="Google Shape;310;p15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311" name="Google Shape;311;p15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312" name="Google Shape;312;p15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12823" y="4846758"/>
            <a:ext cx="4837186" cy="4840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5523" y="-58461"/>
            <a:ext cx="2051063" cy="2172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800"/>
              <a:buNone/>
            </a:pPr>
            <a:r>
              <a:rPr lang="en-US"/>
              <a:t>From Assessment to Action  </a:t>
            </a:r>
            <a:endParaRPr/>
          </a:p>
        </p:txBody>
      </p:sp>
      <p:sp>
        <p:nvSpPr>
          <p:cNvPr id="319" name="Google Shape;319;p30"/>
          <p:cNvSpPr txBox="1">
            <a:spLocks noGrp="1"/>
          </p:cNvSpPr>
          <p:nvPr>
            <p:ph type="body" idx="1"/>
          </p:nvPr>
        </p:nvSpPr>
        <p:spPr>
          <a:xfrm>
            <a:off x="838200" y="14827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Macro Action-Planning</a:t>
            </a:r>
            <a:endParaRPr dirty="0"/>
          </a:p>
          <a:p>
            <a:pPr marL="914400" lvl="1" indent="-355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Encourage Needs-Based Action Planning</a:t>
            </a:r>
            <a:endParaRPr dirty="0"/>
          </a:p>
          <a:p>
            <a:pPr marL="1371600" lvl="2" indent="-3429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Review the information that is now available</a:t>
            </a:r>
            <a:endParaRPr dirty="0"/>
          </a:p>
          <a:p>
            <a:pPr marL="1828800" lvl="3" indent="-3302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Carefully take a second look at potential solution strategies</a:t>
            </a:r>
            <a:endParaRPr dirty="0"/>
          </a:p>
          <a:p>
            <a:pPr marL="2286000" lvl="4" indent="-3302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Think about how stakeholders and the community can implement the solutions</a:t>
            </a:r>
            <a:endParaRPr dirty="0"/>
          </a:p>
          <a:p>
            <a:pPr marL="1828800" lvl="3" indent="-3302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Examine the structure of the community</a:t>
            </a:r>
            <a:endParaRPr dirty="0"/>
          </a:p>
          <a:p>
            <a:pPr marL="2286000" lvl="4" indent="-3302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-US" dirty="0"/>
              <a:t>Consider the ability of the community to handle disruptions and changes caused by solution strategies</a:t>
            </a:r>
            <a:endParaRPr dirty="0"/>
          </a:p>
          <a:p>
            <a:pPr marL="1371600" lvl="2" indent="-3429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Key stakeholder success mapping</a:t>
            </a:r>
            <a:endParaRPr dirty="0"/>
          </a:p>
          <a:p>
            <a:pPr marL="1371600" lvl="2" indent="-3429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Other important activities as needed</a:t>
            </a:r>
            <a:endParaRPr dirty="0"/>
          </a:p>
          <a:p>
            <a:pPr marL="457200" lvl="0" indent="-3810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7305D"/>
              </a:buClr>
              <a:buSzPts val="2400"/>
              <a:buChar char="•"/>
            </a:pPr>
            <a:r>
              <a:rPr lang="en-US" dirty="0"/>
              <a:t>Micro Action-Planning</a:t>
            </a:r>
            <a:endParaRPr dirty="0"/>
          </a:p>
          <a:p>
            <a:pPr marL="914400" lvl="1" indent="-355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Present assessment finding in an accessible, easily digestible, report for individual community stakeholders to implement recommendations that address worrisome findings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7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325" name="Google Shape;325;p17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For more sponsorship information or to become part of this project, please contact Tracy Schlemmer, External Relations Officer at Kent State University (330) 704-3273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grpSp>
        <p:nvGrpSpPr>
          <p:cNvPr id="326" name="Google Shape;326;p17"/>
          <p:cNvGrpSpPr/>
          <p:nvPr/>
        </p:nvGrpSpPr>
        <p:grpSpPr>
          <a:xfrm>
            <a:off x="371476" y="1390650"/>
            <a:ext cx="7002079" cy="5087893"/>
            <a:chOff x="0" y="0"/>
            <a:chExt cx="7002079" cy="5087893"/>
          </a:xfrm>
        </p:grpSpPr>
        <p:sp>
          <p:nvSpPr>
            <p:cNvPr id="327" name="Google Shape;327;p17"/>
            <p:cNvSpPr/>
            <p:nvPr/>
          </p:nvSpPr>
          <p:spPr>
            <a:xfrm rot="10800000">
              <a:off x="2380707" y="0"/>
              <a:ext cx="4621372" cy="11930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0"/>
                  </a:lnTo>
                  <a:lnTo>
                    <a:pt x="104545" y="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lt1">
                <a:alpha val="88627"/>
              </a:schemeClr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7"/>
            <p:cNvSpPr txBox="1"/>
            <p:nvPr/>
          </p:nvSpPr>
          <p:spPr>
            <a:xfrm>
              <a:off x="2975883" y="0"/>
              <a:ext cx="4026196" cy="1193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$10,000-$19,999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1785530" y="0"/>
              <a:ext cx="1190353" cy="1193006"/>
            </a:xfrm>
            <a:prstGeom prst="trapezoid">
              <a:avLst>
                <a:gd name="adj" fmla="val 5000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7"/>
            <p:cNvSpPr txBox="1"/>
            <p:nvPr/>
          </p:nvSpPr>
          <p:spPr>
            <a:xfrm>
              <a:off x="1785505" y="453900"/>
              <a:ext cx="1190400" cy="11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Champions</a:t>
              </a: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17"/>
            <p:cNvSpPr/>
            <p:nvPr/>
          </p:nvSpPr>
          <p:spPr>
            <a:xfrm rot="10800000">
              <a:off x="2975883" y="1193006"/>
              <a:ext cx="4026196" cy="11930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0"/>
                  </a:lnTo>
                  <a:lnTo>
                    <a:pt x="102261" y="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lt1">
                <a:alpha val="88627"/>
              </a:schemeClr>
            </a:solidFill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7"/>
            <p:cNvSpPr txBox="1"/>
            <p:nvPr/>
          </p:nvSpPr>
          <p:spPr>
            <a:xfrm>
              <a:off x="3571060" y="1193006"/>
              <a:ext cx="3431019" cy="1193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$5,000-$9,999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1190353" y="1193006"/>
              <a:ext cx="2380707" cy="1193006"/>
            </a:xfrm>
            <a:prstGeom prst="trapezoid">
              <a:avLst>
                <a:gd name="adj" fmla="val 49889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17"/>
            <p:cNvSpPr txBox="1"/>
            <p:nvPr/>
          </p:nvSpPr>
          <p:spPr>
            <a:xfrm>
              <a:off x="1606977" y="1567956"/>
              <a:ext cx="1547400" cy="11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Mobilizers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7"/>
            <p:cNvSpPr/>
            <p:nvPr/>
          </p:nvSpPr>
          <p:spPr>
            <a:xfrm rot="10800000">
              <a:off x="3571060" y="2386012"/>
              <a:ext cx="3431019" cy="11930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0"/>
                  </a:lnTo>
                  <a:lnTo>
                    <a:pt x="99184" y="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lt1">
                <a:alpha val="88627"/>
              </a:schemeClr>
            </a:solidFill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7"/>
            <p:cNvSpPr txBox="1"/>
            <p:nvPr/>
          </p:nvSpPr>
          <p:spPr>
            <a:xfrm>
              <a:off x="4166237" y="2386012"/>
              <a:ext cx="2835842" cy="1193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$1,000 - $4,999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595176" y="2386012"/>
              <a:ext cx="3571060" cy="1193006"/>
            </a:xfrm>
            <a:prstGeom prst="trapezoid">
              <a:avLst>
                <a:gd name="adj" fmla="val 49889"/>
              </a:avLst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7"/>
            <p:cNvSpPr txBox="1"/>
            <p:nvPr/>
          </p:nvSpPr>
          <p:spPr>
            <a:xfrm>
              <a:off x="1220112" y="2761062"/>
              <a:ext cx="2321100" cy="11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Advocates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17"/>
            <p:cNvSpPr/>
            <p:nvPr/>
          </p:nvSpPr>
          <p:spPr>
            <a:xfrm rot="10800000">
              <a:off x="4166237" y="3579018"/>
              <a:ext cx="2835842" cy="11930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0"/>
                  </a:lnTo>
                  <a:lnTo>
                    <a:pt x="94815" y="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lt1">
                <a:alpha val="88627"/>
              </a:scheme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17"/>
            <p:cNvSpPr txBox="1"/>
            <p:nvPr/>
          </p:nvSpPr>
          <p:spPr>
            <a:xfrm>
              <a:off x="4761414" y="3579018"/>
              <a:ext cx="2240665" cy="1193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Up to $999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0" y="3579018"/>
              <a:ext cx="4761414" cy="1193006"/>
            </a:xfrm>
            <a:prstGeom prst="trapezoid">
              <a:avLst>
                <a:gd name="adj" fmla="val 49889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7"/>
            <p:cNvSpPr txBox="1"/>
            <p:nvPr/>
          </p:nvSpPr>
          <p:spPr>
            <a:xfrm>
              <a:off x="833209" y="3894793"/>
              <a:ext cx="3094800" cy="11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Grassroots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3" name="Google Shape;343;p17"/>
          <p:cNvSpPr txBox="1"/>
          <p:nvPr/>
        </p:nvSpPr>
        <p:spPr>
          <a:xfrm>
            <a:off x="7483983" y="517912"/>
            <a:ext cx="4572000" cy="524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Never underestimate the heart of a champion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Includes named ‘special’ acknowledgement and large photo/logo in final report document (digital and print) and on website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Custom printed copy of final report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Acknowledgement in press release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Those that want to help support the community to mobilize long-term objectives aimed at  a sustainable, self-determining community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Includes named acknowledgement and photo/logo in final draft document and on website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Custom printed copy of final report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endParaRPr sz="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Community members and small businesses who want to advocate the needs of the local LGBTQ+ community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Includes named acknowledgement in final draft document and on website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Grassroots community members who want to support collective action for change at a local level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Includes named acknowledgement in final draft document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7"/>
          <p:cNvSpPr txBox="1"/>
          <p:nvPr/>
        </p:nvSpPr>
        <p:spPr>
          <a:xfrm>
            <a:off x="2059805" y="478371"/>
            <a:ext cx="4624529" cy="1193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247650" rIns="247650" bIns="247650" anchor="ctr" anchorCtr="0">
            <a:noAutofit/>
          </a:bodyPr>
          <a:lstStyle/>
          <a:p>
            <a:pPr marL="1714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Visionaries - $20,000 and Up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7"/>
          <p:cNvSpPr txBox="1">
            <a:spLocks noGrp="1"/>
          </p:cNvSpPr>
          <p:nvPr>
            <p:ph type="title"/>
          </p:nvPr>
        </p:nvSpPr>
        <p:spPr>
          <a:xfrm>
            <a:off x="621217" y="-717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Sponsorship: A Giving Level for Everyone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1" name="Google Shape;351;p31"/>
          <p:cNvCxnSpPr/>
          <p:nvPr/>
        </p:nvCxnSpPr>
        <p:spPr>
          <a:xfrm rot="10800000">
            <a:off x="10059287" y="2190728"/>
            <a:ext cx="977400" cy="96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2" name="Google Shape;352;p31"/>
          <p:cNvCxnSpPr/>
          <p:nvPr/>
        </p:nvCxnSpPr>
        <p:spPr>
          <a:xfrm rot="10800000">
            <a:off x="10059287" y="2447347"/>
            <a:ext cx="977400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3" name="Google Shape;353;p31"/>
          <p:cNvSpPr txBox="1">
            <a:spLocks noGrp="1"/>
          </p:cNvSpPr>
          <p:nvPr>
            <p:ph type="title"/>
          </p:nvPr>
        </p:nvSpPr>
        <p:spPr>
          <a:xfrm>
            <a:off x="5651816" y="2591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800"/>
              <a:buNone/>
            </a:pPr>
            <a:r>
              <a:rPr lang="en-US" sz="2800" dirty="0"/>
              <a:t>Funding Update – March 11</a:t>
            </a:r>
            <a:r>
              <a:rPr lang="en-US" sz="2800" baseline="30000" dirty="0"/>
              <a:t>th</a:t>
            </a:r>
            <a:r>
              <a:rPr lang="en-US" sz="2800" dirty="0"/>
              <a:t>, 2022</a:t>
            </a:r>
            <a:endParaRPr sz="2800" dirty="0"/>
          </a:p>
        </p:txBody>
      </p:sp>
      <p:graphicFrame>
        <p:nvGraphicFramePr>
          <p:cNvPr id="354" name="Google Shape;354;p31"/>
          <p:cNvGraphicFramePr/>
          <p:nvPr>
            <p:extLst>
              <p:ext uri="{D42A27DB-BD31-4B8C-83A1-F6EECF244321}">
                <p14:modId xmlns:p14="http://schemas.microsoft.com/office/powerpoint/2010/main" val="3794973843"/>
              </p:ext>
            </p:extLst>
          </p:nvPr>
        </p:nvGraphicFramePr>
        <p:xfrm>
          <a:off x="423864" y="226741"/>
          <a:ext cx="5073850" cy="6322960"/>
        </p:xfrm>
        <a:graphic>
          <a:graphicData uri="http://schemas.openxmlformats.org/drawingml/2006/table">
            <a:tbl>
              <a:tblPr firstRow="1" bandRow="1">
                <a:noFill/>
                <a:tableStyleId>{9E93A113-8CEC-47B0-AB34-C7806AB8F00B}</a:tableStyleId>
              </a:tblPr>
              <a:tblGrid>
                <a:gridCol w="345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Organization Name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Committed or Received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Cleveland Clinic Akron Genera</a:t>
                      </a:r>
                      <a:r>
                        <a:rPr lang="en-US"/>
                        <a:t>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$10,000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Summa Health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$10,000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Summit County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$25,000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Summit County Public Health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$10,000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Kent State CPH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$20,000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Akron Children’s Hospital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$1,000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Akron Pride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$5,000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Gay Community Endowment Fund (ACF)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$10,000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City of Akron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$10,000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Read Family Fund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$5,000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Ann Brennan/Brennan Family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$25,000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Planned Parenthood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$3,000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ACF Impact Grant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$10,000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314754272"/>
                  </a:ext>
                </a:extLst>
              </a:tr>
              <a:tr h="35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TRIAD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$7,500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544349415"/>
                  </a:ext>
                </a:extLst>
              </a:tr>
              <a:tr h="351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Akron Art Museum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801.09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843812870"/>
                  </a:ext>
                </a:extLst>
              </a:tr>
              <a:tr h="376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TOTAL SUPPORT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FE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$155,301</a:t>
                      </a:r>
                    </a:p>
                  </a:txBody>
                  <a:tcPr marL="91450" marR="91450" marT="45725" marB="45725">
                    <a:solidFill>
                      <a:srgbClr val="FE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356" name="Google Shape;356;p31"/>
          <p:cNvCxnSpPr/>
          <p:nvPr/>
        </p:nvCxnSpPr>
        <p:spPr>
          <a:xfrm rot="10800000">
            <a:off x="10059286" y="1575822"/>
            <a:ext cx="977400" cy="171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7" name="Google Shape;357;p31"/>
          <p:cNvCxnSpPr/>
          <p:nvPr/>
        </p:nvCxnSpPr>
        <p:spPr>
          <a:xfrm rot="10800000">
            <a:off x="10059287" y="4378768"/>
            <a:ext cx="977400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8" name="Google Shape;358;p31"/>
          <p:cNvCxnSpPr/>
          <p:nvPr/>
        </p:nvCxnSpPr>
        <p:spPr>
          <a:xfrm rot="10800000">
            <a:off x="10059287" y="4098482"/>
            <a:ext cx="977400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9" name="Google Shape;359;p31"/>
          <p:cNvCxnSpPr/>
          <p:nvPr/>
        </p:nvCxnSpPr>
        <p:spPr>
          <a:xfrm rot="10800000">
            <a:off x="10059481" y="3537920"/>
            <a:ext cx="838800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0" name="Google Shape;360;p31"/>
          <p:cNvCxnSpPr/>
          <p:nvPr/>
        </p:nvCxnSpPr>
        <p:spPr>
          <a:xfrm rot="10800000">
            <a:off x="10059286" y="2696992"/>
            <a:ext cx="977400" cy="33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1" name="Google Shape;361;p31"/>
          <p:cNvCxnSpPr/>
          <p:nvPr/>
        </p:nvCxnSpPr>
        <p:spPr>
          <a:xfrm rot="10800000">
            <a:off x="10059287" y="1856242"/>
            <a:ext cx="977400" cy="102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2" name="Google Shape;362;p31"/>
          <p:cNvCxnSpPr/>
          <p:nvPr/>
        </p:nvCxnSpPr>
        <p:spPr>
          <a:xfrm flipH="1">
            <a:off x="10059287" y="2963604"/>
            <a:ext cx="977400" cy="138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3" name="Google Shape;363;p31"/>
          <p:cNvCxnSpPr/>
          <p:nvPr/>
        </p:nvCxnSpPr>
        <p:spPr>
          <a:xfrm rot="10800000">
            <a:off x="10059287" y="3818201"/>
            <a:ext cx="977400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4" name="Google Shape;364;p31"/>
          <p:cNvCxnSpPr/>
          <p:nvPr/>
        </p:nvCxnSpPr>
        <p:spPr>
          <a:xfrm flipH="1">
            <a:off x="10059481" y="3254929"/>
            <a:ext cx="838800" cy="27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5" name="Google Shape;365;p31"/>
          <p:cNvSpPr/>
          <p:nvPr/>
        </p:nvSpPr>
        <p:spPr>
          <a:xfrm>
            <a:off x="10299332" y="4817594"/>
            <a:ext cx="1165491" cy="435860"/>
          </a:xfrm>
          <a:prstGeom prst="ellipse">
            <a:avLst/>
          </a:prstGeom>
          <a:gradFill>
            <a:gsLst>
              <a:gs pos="0">
                <a:srgbClr val="0000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1"/>
          <p:cNvSpPr/>
          <p:nvPr/>
        </p:nvSpPr>
        <p:spPr>
          <a:xfrm>
            <a:off x="10482428" y="1290088"/>
            <a:ext cx="828293" cy="3786482"/>
          </a:xfrm>
          <a:custGeom>
            <a:avLst/>
            <a:gdLst/>
            <a:ahLst/>
            <a:cxnLst/>
            <a:rect l="l" t="t" r="r" b="b"/>
            <a:pathLst>
              <a:path w="1066800" h="4876800" extrusionOk="0">
                <a:moveTo>
                  <a:pt x="533400" y="0"/>
                </a:moveTo>
                <a:cubicBezTo>
                  <a:pt x="680694" y="0"/>
                  <a:pt x="800100" y="119406"/>
                  <a:pt x="800100" y="266700"/>
                </a:cubicBezTo>
                <a:lnTo>
                  <a:pt x="800100" y="3883983"/>
                </a:lnTo>
                <a:cubicBezTo>
                  <a:pt x="960046" y="3974410"/>
                  <a:pt x="1066800" y="4146438"/>
                  <a:pt x="1066800" y="4343400"/>
                </a:cubicBezTo>
                <a:cubicBezTo>
                  <a:pt x="1066800" y="4637989"/>
                  <a:pt x="827989" y="4876800"/>
                  <a:pt x="533400" y="4876800"/>
                </a:cubicBezTo>
                <a:cubicBezTo>
                  <a:pt x="238811" y="4876800"/>
                  <a:pt x="0" y="4637989"/>
                  <a:pt x="0" y="4343400"/>
                </a:cubicBezTo>
                <a:cubicBezTo>
                  <a:pt x="0" y="4146438"/>
                  <a:pt x="106754" y="3974410"/>
                  <a:pt x="266700" y="3883983"/>
                </a:cubicBezTo>
                <a:lnTo>
                  <a:pt x="266700" y="266700"/>
                </a:lnTo>
                <a:cubicBezTo>
                  <a:pt x="266700" y="119406"/>
                  <a:pt x="386106" y="0"/>
                  <a:pt x="533400" y="0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31000">
                <a:schemeClr val="lt1"/>
              </a:gs>
              <a:gs pos="52000">
                <a:srgbClr val="F2F2F2"/>
              </a:gs>
              <a:gs pos="73000">
                <a:srgbClr val="BFBFBF"/>
              </a:gs>
              <a:gs pos="100000">
                <a:srgbClr val="BFBFBF"/>
              </a:gs>
            </a:gsLst>
            <a:lin ang="0" scaled="0"/>
          </a:gradFill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1"/>
          <p:cNvSpPr/>
          <p:nvPr/>
        </p:nvSpPr>
        <p:spPr>
          <a:xfrm>
            <a:off x="10819191" y="1560553"/>
            <a:ext cx="180850" cy="293241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8" name="Google Shape;368;p31"/>
          <p:cNvGrpSpPr/>
          <p:nvPr/>
        </p:nvGrpSpPr>
        <p:grpSpPr>
          <a:xfrm>
            <a:off x="10577087" y="4342942"/>
            <a:ext cx="638969" cy="638969"/>
            <a:chOff x="6019798" y="3276601"/>
            <a:chExt cx="533400" cy="533400"/>
          </a:xfrm>
        </p:grpSpPr>
        <p:sp>
          <p:nvSpPr>
            <p:cNvPr id="369" name="Google Shape;369;p31"/>
            <p:cNvSpPr/>
            <p:nvPr/>
          </p:nvSpPr>
          <p:spPr>
            <a:xfrm>
              <a:off x="6019798" y="3276601"/>
              <a:ext cx="533400" cy="533400"/>
            </a:xfrm>
            <a:prstGeom prst="ellipse">
              <a:avLst/>
            </a:prstGeom>
            <a:gradFill>
              <a:gsLst>
                <a:gs pos="0">
                  <a:srgbClr val="C00000"/>
                </a:gs>
                <a:gs pos="46000">
                  <a:srgbClr val="C00000"/>
                </a:gs>
                <a:gs pos="70000">
                  <a:srgbClr val="E30000"/>
                </a:gs>
                <a:gs pos="100000">
                  <a:srgbClr val="FF4F4F"/>
                </a:gs>
              </a:gsLst>
              <a:lin ang="5400000" scaled="0"/>
            </a:gradFill>
            <a:ln w="12700" cap="flat" cmpd="sng">
              <a:solidFill>
                <a:srgbClr val="76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chemeClr val="lt1">
                  <a:alpha val="4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31"/>
            <p:cNvSpPr/>
            <p:nvPr/>
          </p:nvSpPr>
          <p:spPr>
            <a:xfrm>
              <a:off x="6076474" y="3294184"/>
              <a:ext cx="420053" cy="369339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t" rotWithShape="0">
                <a:schemeClr val="lt1">
                  <a:alpha val="4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1" name="Google Shape;371;p31"/>
          <p:cNvSpPr txBox="1"/>
          <p:nvPr/>
        </p:nvSpPr>
        <p:spPr>
          <a:xfrm>
            <a:off x="9264204" y="1435700"/>
            <a:ext cx="82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100%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31"/>
          <p:cNvSpPr txBox="1"/>
          <p:nvPr/>
        </p:nvSpPr>
        <p:spPr>
          <a:xfrm>
            <a:off x="9505422" y="4239325"/>
            <a:ext cx="587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1"/>
          <p:cNvSpPr txBox="1"/>
          <p:nvPr/>
        </p:nvSpPr>
        <p:spPr>
          <a:xfrm>
            <a:off x="9374146" y="1996425"/>
            <a:ext cx="718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31"/>
          <p:cNvSpPr txBox="1"/>
          <p:nvPr/>
        </p:nvSpPr>
        <p:spPr>
          <a:xfrm>
            <a:off x="9413746" y="2837500"/>
            <a:ext cx="67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9374145" y="2557150"/>
            <a:ext cx="718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9413746" y="3398225"/>
            <a:ext cx="67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1"/>
          <p:cNvSpPr txBox="1"/>
          <p:nvPr/>
        </p:nvSpPr>
        <p:spPr>
          <a:xfrm>
            <a:off x="9413746" y="1716075"/>
            <a:ext cx="67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90%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31"/>
          <p:cNvSpPr txBox="1"/>
          <p:nvPr/>
        </p:nvSpPr>
        <p:spPr>
          <a:xfrm>
            <a:off x="8964039" y="3126850"/>
            <a:ext cx="107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1"/>
          <p:cNvSpPr txBox="1"/>
          <p:nvPr/>
        </p:nvSpPr>
        <p:spPr>
          <a:xfrm>
            <a:off x="9374250" y="3678600"/>
            <a:ext cx="718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31"/>
          <p:cNvSpPr txBox="1"/>
          <p:nvPr/>
        </p:nvSpPr>
        <p:spPr>
          <a:xfrm>
            <a:off x="9319258" y="2294750"/>
            <a:ext cx="718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70%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1"/>
          <p:cNvSpPr txBox="1"/>
          <p:nvPr/>
        </p:nvSpPr>
        <p:spPr>
          <a:xfrm>
            <a:off x="9413722" y="3958950"/>
            <a:ext cx="67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31" descr="Bitmoji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9502" y="2121795"/>
            <a:ext cx="2532853" cy="253285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1"/>
          <p:cNvSpPr txBox="1"/>
          <p:nvPr/>
        </p:nvSpPr>
        <p:spPr>
          <a:xfrm>
            <a:off x="5861952" y="1831823"/>
            <a:ext cx="1743062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/>
              <a:t>Online giving portal remains open</a:t>
            </a:r>
            <a:endParaRPr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6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3200"/>
              <a:buFont typeface="Arial"/>
              <a:buNone/>
            </a:pPr>
            <a:r>
              <a:rPr lang="en-US"/>
              <a:t>Next Steps</a:t>
            </a:r>
            <a:endParaRPr/>
          </a:p>
        </p:txBody>
      </p:sp>
      <p:sp>
        <p:nvSpPr>
          <p:cNvPr id="390" name="Google Shape;390;p16"/>
          <p:cNvSpPr txBox="1">
            <a:spLocks noGrp="1"/>
          </p:cNvSpPr>
          <p:nvPr>
            <p:ph type="body" idx="1"/>
          </p:nvPr>
        </p:nvSpPr>
        <p:spPr>
          <a:xfrm>
            <a:off x="838200" y="1325699"/>
            <a:ext cx="10515600" cy="4604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65150" lvl="1" indent="0">
              <a:lnSpc>
                <a:spcPct val="70000"/>
              </a:lnSpc>
              <a:buSzPts val="1838"/>
              <a:buNone/>
            </a:pPr>
            <a:endParaRPr sz="1500" dirty="0"/>
          </a:p>
        </p:txBody>
      </p:sp>
      <p:sp>
        <p:nvSpPr>
          <p:cNvPr id="391" name="Google Shape;391;p16"/>
          <p:cNvSpPr txBox="1">
            <a:spLocks noGrp="1"/>
          </p:cNvSpPr>
          <p:nvPr>
            <p:ph type="dt" idx="10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sp>
        <p:nvSpPr>
          <p:cNvPr id="392" name="Google Shape;392;p16"/>
          <p:cNvSpPr txBox="1">
            <a:spLocks noGrp="1"/>
          </p:cNvSpPr>
          <p:nvPr>
            <p:ph type="ftr" idx="11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393" name="Google Shape;393;p16" descr="Clientmoj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66424" y="4005134"/>
            <a:ext cx="2683737" cy="2683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9bece067b4_0_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305D"/>
              </a:buClr>
              <a:buSzPts val="1800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399" name="Google Shape;399;g9bece067b4_0_2"/>
          <p:cNvSpPr txBox="1">
            <a:spLocks noGrp="1"/>
          </p:cNvSpPr>
          <p:nvPr>
            <p:ph type="body" idx="1"/>
          </p:nvPr>
        </p:nvSpPr>
        <p:spPr>
          <a:xfrm>
            <a:off x="838199" y="1631598"/>
            <a:ext cx="1040518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r>
              <a:rPr lang="en-US" b="0" dirty="0"/>
              <a:t>Horizons Foundation (2018). San Francisco Bay Area LGBTQ Community 	Needs Assessment. San Francisco, CA. Retrieved from 	</a:t>
            </a:r>
            <a:r>
              <a:rPr lang="en-US" b="0" u="sng" dirty="0">
                <a:solidFill>
                  <a:schemeClr val="hlink"/>
                </a:solidFill>
                <a:hlinkClick r:id="rId3"/>
              </a:rPr>
              <a:t>https://horizonsfoundation.org</a:t>
            </a:r>
            <a:endParaRPr b="0" dirty="0"/>
          </a:p>
          <a:p>
            <a:pPr marL="1143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r>
              <a:rPr lang="en-US" b="0" dirty="0"/>
              <a:t>Kirk CM, Johnson-Hakim S, Anglin A, Connelly C. Putting the Community 	back 	into Community Health Needs Assessments: Maximizing Partnerships 	Via Community-Based Participatory Research. Prog Community Health 	Partnership. 2017;11(2):167-173. doi:10.1353/cpr.2017.0021. PMID: 	28736409.</a:t>
            </a:r>
            <a:endParaRPr dirty="0"/>
          </a:p>
          <a:p>
            <a:pPr marL="1143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r>
              <a:rPr lang="en-US" b="0" dirty="0"/>
              <a:t>The Chicago Community Trust (2012). LGBTQ Community Needs Assessment 	Data Summary [PDF].Chicago, IL. Retrieved from </a:t>
            </a:r>
            <a:r>
              <a:rPr lang="en-US" b="0" u="sng" dirty="0">
                <a:solidFill>
                  <a:schemeClr val="hlink"/>
                </a:solidFill>
                <a:hlinkClick r:id="rId4"/>
              </a:rPr>
              <a:t>https://cct.org/wp-</a:t>
            </a:r>
            <a:r>
              <a:rPr lang="en-US" b="0" dirty="0"/>
              <a:t> 	content/uploads/2015/05/LGBTCommunityNeedsAssessment.pdf</a:t>
            </a:r>
            <a:endParaRPr dirty="0"/>
          </a:p>
          <a:p>
            <a:pPr marL="1143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endParaRPr b="0" dirty="0"/>
          </a:p>
          <a:p>
            <a:pPr marL="1143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r>
              <a:rPr lang="en-US" b="0" dirty="0" err="1"/>
              <a:t>Witkin</a:t>
            </a:r>
            <a:r>
              <a:rPr lang="en-US" b="0" dirty="0"/>
              <a:t>, B. R. (1995). Planning and conducting needs assessments: A practical 	guide (1st ed.). Sage Publications.</a:t>
            </a:r>
            <a:endParaRPr dirty="0"/>
          </a:p>
          <a:p>
            <a:pPr marL="1143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endParaRPr b="0" dirty="0"/>
          </a:p>
        </p:txBody>
      </p:sp>
      <p:pic>
        <p:nvPicPr>
          <p:cNvPr id="400" name="Google Shape;400;g9bece067b4_0_2" descr="Bitmoji 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13399" y="3321697"/>
            <a:ext cx="2459977" cy="2459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9"/>
          <p:cNvSpPr txBox="1">
            <a:spLocks noGrp="1"/>
          </p:cNvSpPr>
          <p:nvPr>
            <p:ph type="subTitle" idx="1"/>
          </p:nvPr>
        </p:nvSpPr>
        <p:spPr>
          <a:xfrm>
            <a:off x="1524000" y="5678310"/>
            <a:ext cx="9144000" cy="103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www.kent.edu/publichealth</a:t>
            </a:r>
            <a:endParaRPr/>
          </a:p>
        </p:txBody>
      </p:sp>
      <p:sp>
        <p:nvSpPr>
          <p:cNvPr id="406" name="Google Shape;406;p19"/>
          <p:cNvSpPr txBox="1">
            <a:spLocks noGrp="1"/>
          </p:cNvSpPr>
          <p:nvPr>
            <p:ph type="dt" idx="4294967295"/>
          </p:nvPr>
        </p:nvSpPr>
        <p:spPr>
          <a:xfrm>
            <a:off x="0" y="6245225"/>
            <a:ext cx="1222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10/1/2020</a:t>
            </a:r>
            <a:endParaRPr/>
          </a:p>
        </p:txBody>
      </p:sp>
      <p:pic>
        <p:nvPicPr>
          <p:cNvPr id="407" name="Google Shape;407;p19" descr="any question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1430" y="1421558"/>
            <a:ext cx="3790950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9" descr="Bitmoji 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187" y="1533525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2100</TotalTime>
  <Words>2497</Words>
  <Application>Microsoft Office PowerPoint</Application>
  <PresentationFormat>Widescreen</PresentationFormat>
  <Paragraphs>435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Noto Sans Symbols</vt:lpstr>
      <vt:lpstr>Office Theme</vt:lpstr>
      <vt:lpstr>PowerPoint Presentation</vt:lpstr>
      <vt:lpstr> Greater Akron LGBTQ+ Community Needs Assessment Project Proposal  Andrew M. Snyder www.amsnyder.com</vt:lpstr>
      <vt:lpstr>The Value of Community Needs Assessments (CNA)</vt:lpstr>
      <vt:lpstr>Vision for Greater Akron LGBTQ+ CNA</vt:lpstr>
      <vt:lpstr>Overarching Goals</vt:lpstr>
      <vt:lpstr>What Makes Our Community Needs Assessment Special</vt:lpstr>
      <vt:lpstr>Community Based Participatory Research Principles Applied to Community Needs Assessment</vt:lpstr>
      <vt:lpstr>Holistic Approach: 8 Domains of Health</vt:lpstr>
      <vt:lpstr>Intentional Inclusivity</vt:lpstr>
      <vt:lpstr>Detailed Methodology</vt:lpstr>
      <vt:lpstr>Organizational Structure</vt:lpstr>
      <vt:lpstr>Organizational Representation by Domain</vt:lpstr>
      <vt:lpstr>Additional Community Partners &amp; Supporters</vt:lpstr>
      <vt:lpstr>Methodology (Mixed-Method) </vt:lpstr>
      <vt:lpstr>Dissemination</vt:lpstr>
      <vt:lpstr>Project Timeline </vt:lpstr>
      <vt:lpstr>Sustainability</vt:lpstr>
      <vt:lpstr>From Assessment to Action  </vt:lpstr>
      <vt:lpstr>Sponsorship: A Giving Level for Everyone</vt:lpstr>
      <vt:lpstr>Funding Update – March 11th, 2022</vt:lpstr>
      <vt:lpstr>Next Steps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Louis, Robert</dc:creator>
  <cp:lastModifiedBy>Andrew M. Snyder</cp:lastModifiedBy>
  <cp:revision>11</cp:revision>
  <dcterms:created xsi:type="dcterms:W3CDTF">2017-12-13T15:54:12Z</dcterms:created>
  <dcterms:modified xsi:type="dcterms:W3CDTF">2022-03-25T14:48:46Z</dcterms:modified>
</cp:coreProperties>
</file>